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9" r:id="rId3"/>
    <p:sldId id="288" r:id="rId4"/>
    <p:sldId id="256" r:id="rId5"/>
    <p:sldId id="271" r:id="rId6"/>
    <p:sldId id="272" r:id="rId7"/>
    <p:sldId id="273" r:id="rId8"/>
    <p:sldId id="274" r:id="rId9"/>
    <p:sldId id="275" r:id="rId10"/>
    <p:sldId id="270" r:id="rId11"/>
    <p:sldId id="257" r:id="rId12"/>
    <p:sldId id="258" r:id="rId13"/>
    <p:sldId id="259" r:id="rId14"/>
    <p:sldId id="279" r:id="rId15"/>
    <p:sldId id="277" r:id="rId16"/>
    <p:sldId id="278" r:id="rId17"/>
    <p:sldId id="280" r:id="rId18"/>
    <p:sldId id="281" r:id="rId19"/>
    <p:sldId id="282" r:id="rId20"/>
    <p:sldId id="284" r:id="rId21"/>
    <p:sldId id="283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08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2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5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99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3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75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10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19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37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7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D130F-65F9-43BB-A252-3900A3D9CD76}" type="datetimeFigureOut">
              <a:rPr lang="fr-FR" smtClean="0"/>
              <a:t>03/05/2019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DA9E-91C8-4139-9929-B46F840BE9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52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d’or du rugby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dirty="0"/>
              <a:t>Ne pas faire mal</a:t>
            </a:r>
            <a:r>
              <a:rPr lang="fr-FR" sz="3600" dirty="0"/>
              <a:t> </a:t>
            </a:r>
            <a:endParaRPr lang="fr-FR" sz="3600" dirty="0" smtClean="0"/>
          </a:p>
          <a:p>
            <a:pPr marL="0" indent="0">
              <a:buNone/>
            </a:pPr>
            <a:r>
              <a:rPr lang="fr-FR" dirty="0" smtClean="0"/>
              <a:t>Plaquage </a:t>
            </a:r>
            <a:r>
              <a:rPr lang="fr-FR" dirty="0"/>
              <a:t>dans les règles, à la </a:t>
            </a:r>
            <a:r>
              <a:rPr lang="fr-FR" dirty="0" smtClean="0"/>
              <a:t>taille (s’il est autorisé)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as </a:t>
            </a:r>
            <a:r>
              <a:rPr lang="fr-FR" dirty="0"/>
              <a:t>de projection en </a:t>
            </a:r>
            <a:r>
              <a:rPr lang="fr-FR" dirty="0" smtClean="0"/>
              <a:t>touche</a:t>
            </a:r>
          </a:p>
          <a:p>
            <a:pPr marL="0" indent="0">
              <a:buNone/>
            </a:pPr>
            <a:r>
              <a:rPr lang="fr-FR" dirty="0" smtClean="0"/>
              <a:t>Pas </a:t>
            </a:r>
            <a:r>
              <a:rPr lang="fr-FR" dirty="0"/>
              <a:t>de </a:t>
            </a:r>
            <a:r>
              <a:rPr lang="fr-FR" dirty="0" smtClean="0"/>
              <a:t>cuillère, pas </a:t>
            </a:r>
            <a:r>
              <a:rPr lang="fr-FR" dirty="0"/>
              <a:t>de croc en </a:t>
            </a:r>
            <a:r>
              <a:rPr lang="fr-FR" dirty="0" smtClean="0"/>
              <a:t>jambe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as </a:t>
            </a:r>
            <a:r>
              <a:rPr lang="fr-FR" dirty="0"/>
              <a:t>d’excès </a:t>
            </a:r>
            <a:r>
              <a:rPr lang="fr-FR" dirty="0" smtClean="0"/>
              <a:t>d’engagement 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as </a:t>
            </a:r>
            <a:r>
              <a:rPr lang="fr-FR" dirty="0"/>
              <a:t>de tirage de vêtements.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600" b="1" dirty="0" smtClean="0"/>
              <a:t>Ne pas se faire mal</a:t>
            </a:r>
          </a:p>
          <a:p>
            <a:pPr marL="0" indent="0">
              <a:buNone/>
            </a:pPr>
            <a:r>
              <a:rPr lang="fr-FR" dirty="0" smtClean="0"/>
              <a:t>Maîtriser sa vitesse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4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Le tenu : un geste spécifique à apprendre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4" y="1496724"/>
            <a:ext cx="6068291" cy="4013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40000" contrast="20000"/>
          </a:blip>
          <a:stretch>
            <a:fillRect/>
          </a:stretch>
        </p:blipFill>
        <p:spPr>
          <a:xfrm>
            <a:off x="1140762" y="5068048"/>
            <a:ext cx="10213038" cy="16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 carré magique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218" y="263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1689791"/>
            <a:ext cx="2729346" cy="27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3782292" y="1191491"/>
            <a:ext cx="5140036" cy="1787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chemeClr val="tx1"/>
                </a:solidFill>
              </a:rPr>
              <a:t>Entrer progressivement en activité</a:t>
            </a:r>
          </a:p>
          <a:p>
            <a:r>
              <a:rPr lang="fr-FR" dirty="0">
                <a:solidFill>
                  <a:schemeClr val="tx1"/>
                </a:solidFill>
              </a:rPr>
              <a:t>- Améliorer la manipulation du ballon</a:t>
            </a:r>
          </a:p>
          <a:p>
            <a:r>
              <a:rPr lang="fr-FR" dirty="0">
                <a:solidFill>
                  <a:schemeClr val="tx1"/>
                </a:solidFill>
              </a:rPr>
              <a:t>- Améliorer les différentes formes de déplacements</a:t>
            </a:r>
          </a:p>
          <a:p>
            <a:r>
              <a:rPr lang="fr-FR" dirty="0">
                <a:solidFill>
                  <a:schemeClr val="tx1"/>
                </a:solidFill>
              </a:rPr>
              <a:t>- Respecter un espace, des partenaires et adversaires, des consignes simples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782292" y="3059391"/>
            <a:ext cx="8132616" cy="35972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chemeClr val="tx1"/>
                </a:solidFill>
              </a:rPr>
              <a:t>Tout le monde trottine dans l’espace délimité.</a:t>
            </a:r>
          </a:p>
          <a:p>
            <a:r>
              <a:rPr lang="fr-FR" dirty="0">
                <a:solidFill>
                  <a:schemeClr val="tx1"/>
                </a:solidFill>
              </a:rPr>
              <a:t>- L’enseignant annonce à haute voix les différentes consignes.</a:t>
            </a:r>
          </a:p>
          <a:p>
            <a:r>
              <a:rPr lang="fr-FR" dirty="0">
                <a:solidFill>
                  <a:schemeClr val="tx1"/>
                </a:solidFill>
              </a:rPr>
              <a:t>1. Au signal, avancer, reculer, pas chassés des 2 côtés, se mettre au sol (ventre, dos…)</a:t>
            </a:r>
          </a:p>
          <a:p>
            <a:r>
              <a:rPr lang="fr-FR" dirty="0">
                <a:solidFill>
                  <a:schemeClr val="tx1"/>
                </a:solidFill>
              </a:rPr>
              <a:t>2. Au signal, p</a:t>
            </a:r>
            <a:r>
              <a:rPr lang="fr-FR" b="1" dirty="0">
                <a:solidFill>
                  <a:schemeClr val="tx1"/>
                </a:solidFill>
              </a:rPr>
              <a:t>rendre</a:t>
            </a:r>
            <a:r>
              <a:rPr lang="fr-FR" dirty="0">
                <a:solidFill>
                  <a:schemeClr val="tx1"/>
                </a:solidFill>
              </a:rPr>
              <a:t> la balle au sol, faire 3 ou 4 pas, la </a:t>
            </a:r>
            <a:r>
              <a:rPr lang="fr-FR" b="1" dirty="0">
                <a:solidFill>
                  <a:schemeClr val="tx1"/>
                </a:solidFill>
              </a:rPr>
              <a:t>reposer</a:t>
            </a:r>
            <a:r>
              <a:rPr lang="fr-FR" dirty="0">
                <a:solidFill>
                  <a:schemeClr val="tx1"/>
                </a:solidFill>
              </a:rPr>
              <a:t>, aller marquer dans la zone annoncée.</a:t>
            </a:r>
          </a:p>
          <a:p>
            <a:r>
              <a:rPr lang="fr-FR" dirty="0">
                <a:solidFill>
                  <a:schemeClr val="tx1"/>
                </a:solidFill>
              </a:rPr>
              <a:t>3. Faire </a:t>
            </a:r>
            <a:r>
              <a:rPr lang="fr-FR" b="1" dirty="0">
                <a:solidFill>
                  <a:schemeClr val="tx1"/>
                </a:solidFill>
              </a:rPr>
              <a:t>une passe </a:t>
            </a:r>
            <a:r>
              <a:rPr lang="fr-FR" dirty="0">
                <a:solidFill>
                  <a:schemeClr val="tx1"/>
                </a:solidFill>
              </a:rPr>
              <a:t>(libre puis en arrière) à un partenaire qui regarde et qui veut recevoir la balle.</a:t>
            </a:r>
          </a:p>
          <a:p>
            <a:r>
              <a:rPr lang="fr-FR" dirty="0">
                <a:solidFill>
                  <a:schemeClr val="tx1"/>
                </a:solidFill>
              </a:rPr>
              <a:t>4. Les rouges doivent </a:t>
            </a:r>
            <a:r>
              <a:rPr lang="fr-FR" b="1" dirty="0">
                <a:solidFill>
                  <a:schemeClr val="tx1"/>
                </a:solidFill>
              </a:rPr>
              <a:t>ceinturer</a:t>
            </a:r>
            <a:r>
              <a:rPr lang="fr-FR" dirty="0">
                <a:solidFill>
                  <a:schemeClr val="tx1"/>
                </a:solidFill>
              </a:rPr>
              <a:t> puis </a:t>
            </a:r>
            <a:r>
              <a:rPr lang="fr-FR" b="1" dirty="0">
                <a:solidFill>
                  <a:schemeClr val="tx1"/>
                </a:solidFill>
              </a:rPr>
              <a:t>plaquer</a:t>
            </a:r>
            <a:r>
              <a:rPr lang="fr-FR" dirty="0">
                <a:solidFill>
                  <a:schemeClr val="tx1"/>
                </a:solidFill>
              </a:rPr>
              <a:t> tous les porteurs de balle bleus le plus vite possible (coopérer puis </a:t>
            </a:r>
            <a:r>
              <a:rPr lang="fr-FR" dirty="0" smtClean="0">
                <a:solidFill>
                  <a:schemeClr val="tx1"/>
                </a:solidFill>
              </a:rPr>
              <a:t>résister).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5. </a:t>
            </a:r>
            <a:r>
              <a:rPr lang="fr-FR" b="1" dirty="0">
                <a:solidFill>
                  <a:schemeClr val="tx1"/>
                </a:solidFill>
              </a:rPr>
              <a:t>Passe à 5</a:t>
            </a:r>
            <a:r>
              <a:rPr lang="fr-FR" dirty="0">
                <a:solidFill>
                  <a:schemeClr val="tx1"/>
                </a:solidFill>
              </a:rPr>
              <a:t> sans puis avec opposition.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157854" y="1191491"/>
            <a:ext cx="2757054" cy="1787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Avoir </a:t>
            </a:r>
            <a:r>
              <a:rPr lang="fr-FR" dirty="0">
                <a:solidFill>
                  <a:schemeClr val="tx1"/>
                </a:solidFill>
              </a:rPr>
              <a:t>respecté la consigne proposée, sans sortir de l’espace délimité, sans percuter les autres joueurs.</a:t>
            </a:r>
          </a:p>
        </p:txBody>
      </p:sp>
    </p:spTree>
    <p:extLst>
      <p:ext uri="{BB962C8B-B14F-4D97-AF65-F5344CB8AC3E}">
        <p14:creationId xmlns:p14="http://schemas.microsoft.com/office/powerpoint/2010/main" val="25203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L’épervier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055" y="3228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7" y="2209800"/>
            <a:ext cx="3502341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782292" y="1191491"/>
            <a:ext cx="5112326" cy="2036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>
                <a:solidFill>
                  <a:schemeClr val="tx1"/>
                </a:solidFill>
              </a:rPr>
              <a:t>- Adapter sa course pour échapper aux défenseurs.</a:t>
            </a:r>
          </a:p>
          <a:p>
            <a:r>
              <a:rPr lang="fr-FR" dirty="0">
                <a:solidFill>
                  <a:schemeClr val="tx1"/>
                </a:solidFill>
              </a:rPr>
              <a:t>- S’organiser collectivement en attaque, en défense.</a:t>
            </a:r>
          </a:p>
          <a:p>
            <a:r>
              <a:rPr lang="fr-FR" dirty="0">
                <a:solidFill>
                  <a:schemeClr val="tx1"/>
                </a:solidFill>
              </a:rPr>
              <a:t>- Rentrer dans progressivement dans le contact (ceinturage).</a:t>
            </a:r>
          </a:p>
          <a:p>
            <a:r>
              <a:rPr lang="fr-FR" dirty="0">
                <a:solidFill>
                  <a:schemeClr val="tx1"/>
                </a:solidFill>
              </a:rPr>
              <a:t>- Respecter les règles d’or en situation de jeu.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82292" y="3538604"/>
            <a:ext cx="8132616" cy="2953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But : Aller marquer dans l’en-but opposé, le plus rapidement possible, sans être plaqué au sol.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ATTAQUANTS </a:t>
            </a:r>
            <a:r>
              <a:rPr lang="fr-FR" dirty="0">
                <a:solidFill>
                  <a:schemeClr val="tx1"/>
                </a:solidFill>
              </a:rPr>
              <a:t>: "Vous devez aller marquer un essai. Si vous êtes ceinturé, vous devenez épervier."</a:t>
            </a:r>
          </a:p>
          <a:p>
            <a:r>
              <a:rPr lang="fr-FR" b="1" dirty="0">
                <a:solidFill>
                  <a:schemeClr val="tx1"/>
                </a:solidFill>
              </a:rPr>
              <a:t>DEFENSEURS </a:t>
            </a:r>
            <a:r>
              <a:rPr lang="fr-FR" i="1" dirty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"Vous devez arracher la ceinture (ou plaquer) les porteurs de balle. »</a:t>
            </a: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88582" y="1191491"/>
            <a:ext cx="2826326" cy="2036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>
                <a:solidFill>
                  <a:schemeClr val="tx1"/>
                </a:solidFill>
              </a:rPr>
              <a:t>- Je respecte l’espace de jeu et les règles d’or.</a:t>
            </a:r>
          </a:p>
          <a:p>
            <a:r>
              <a:rPr lang="fr-FR" dirty="0">
                <a:solidFill>
                  <a:schemeClr val="tx1"/>
                </a:solidFill>
              </a:rPr>
              <a:t>- Avec plaquage : je respecte les manières de faire du plaquage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rivière aux crocodiles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82" y="20089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816250"/>
            <a:ext cx="3131128" cy="330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782292" y="1191491"/>
            <a:ext cx="4142508" cy="1787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Entrer progressivement dans le contact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Apprendre </a:t>
            </a: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smtClean="0">
                <a:solidFill>
                  <a:schemeClr val="tx1"/>
                </a:solidFill>
              </a:rPr>
              <a:t>plaquage : </a:t>
            </a:r>
            <a:r>
              <a:rPr lang="fr-FR" dirty="0">
                <a:solidFill>
                  <a:schemeClr val="tx1"/>
                </a:solidFill>
              </a:rPr>
              <a:t>serrage, le placement des bras et de la tête, l’accompagnement du joueur au sol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82292" y="3294994"/>
            <a:ext cx="8132616" cy="18311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b="1" dirty="0">
                <a:solidFill>
                  <a:schemeClr val="tx1"/>
                </a:solidFill>
              </a:rPr>
              <a:t>But :</a:t>
            </a:r>
            <a:r>
              <a:rPr lang="fr-FR" dirty="0">
                <a:solidFill>
                  <a:schemeClr val="tx1"/>
                </a:solidFill>
              </a:rPr>
              <a:t> Respecter les consignes données.</a:t>
            </a: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r>
              <a:rPr lang="fr-FR" b="1" dirty="0">
                <a:solidFill>
                  <a:schemeClr val="tx1"/>
                </a:solidFill>
              </a:rPr>
              <a:t>ATTAQUANTS :</a:t>
            </a:r>
            <a:r>
              <a:rPr lang="fr-FR" dirty="0">
                <a:solidFill>
                  <a:schemeClr val="tx1"/>
                </a:solidFill>
              </a:rPr>
              <a:t> « Vous devez vous laisser plaquer </a:t>
            </a:r>
            <a:r>
              <a:rPr lang="fr-FR" dirty="0" smtClean="0">
                <a:solidFill>
                  <a:schemeClr val="tx1"/>
                </a:solidFill>
              </a:rPr>
              <a:t>(début) puis : vous devez résister (fin)».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PLAQUEURS :</a:t>
            </a:r>
            <a:r>
              <a:rPr lang="fr-FR" dirty="0">
                <a:solidFill>
                  <a:schemeClr val="tx1"/>
                </a:solidFill>
              </a:rPr>
              <a:t> « Vous êtes à </a:t>
            </a:r>
            <a:r>
              <a:rPr lang="fr-FR" dirty="0" smtClean="0">
                <a:solidFill>
                  <a:schemeClr val="tx1"/>
                </a:solidFill>
              </a:rPr>
              <a:t>genoux (début), </a:t>
            </a:r>
            <a:r>
              <a:rPr lang="fr-FR" dirty="0">
                <a:solidFill>
                  <a:schemeClr val="tx1"/>
                </a:solidFill>
              </a:rPr>
              <a:t>vous devez plaquer votre partenaire ».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118764" y="1191491"/>
            <a:ext cx="3796144" cy="1787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>
                <a:solidFill>
                  <a:schemeClr val="tx1"/>
                </a:solidFill>
              </a:rPr>
              <a:t>- Défenseurs : Plaquer (et récupérer le ballon).</a:t>
            </a: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chemeClr val="tx1"/>
                </a:solidFill>
              </a:rPr>
              <a:t>Attaquants : Marquer le plus de fois </a:t>
            </a:r>
            <a:r>
              <a:rPr lang="fr-FR" dirty="0" smtClean="0">
                <a:solidFill>
                  <a:schemeClr val="tx1"/>
                </a:solidFill>
              </a:rPr>
              <a:t>possible.</a:t>
            </a:r>
            <a:endParaRPr lang="fr-F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Atelier plaquage 1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2687781"/>
            <a:ext cx="3044233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782292" y="1535466"/>
            <a:ext cx="4142508" cy="1149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>
                <a:solidFill>
                  <a:schemeClr val="tx1"/>
                </a:solidFill>
              </a:rPr>
              <a:t>- Apprendre la technique du placage</a:t>
            </a:r>
          </a:p>
          <a:p>
            <a:r>
              <a:rPr lang="fr-FR" dirty="0">
                <a:solidFill>
                  <a:schemeClr val="tx1"/>
                </a:solidFill>
              </a:rPr>
              <a:t>- S’entraîner à plaquer sans opposition, sans vitesse.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782292" y="3294994"/>
            <a:ext cx="8132616" cy="2191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b="1" dirty="0">
                <a:solidFill>
                  <a:schemeClr val="tx1"/>
                </a:solidFill>
              </a:rPr>
              <a:t>But :</a:t>
            </a:r>
            <a:r>
              <a:rPr lang="fr-FR" dirty="0">
                <a:solidFill>
                  <a:schemeClr val="tx1"/>
                </a:solidFill>
              </a:rPr>
              <a:t> Aller plaquer le boudin.</a:t>
            </a: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r>
              <a:rPr lang="fr-FR" b="1" dirty="0">
                <a:solidFill>
                  <a:schemeClr val="tx1"/>
                </a:solidFill>
              </a:rPr>
              <a:t>Consigne </a:t>
            </a:r>
            <a:r>
              <a:rPr lang="fr-FR" dirty="0">
                <a:solidFill>
                  <a:schemeClr val="tx1"/>
                </a:solidFill>
              </a:rPr>
              <a:t>: « Au signal tu dois aller plaquer (boudin ou bouclier) puis te replacer derrière la file. »</a:t>
            </a: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r>
              <a:rPr lang="fr-FR" b="1" dirty="0">
                <a:solidFill>
                  <a:schemeClr val="tx1"/>
                </a:solidFill>
              </a:rPr>
              <a:t>Rotation des rôles :</a:t>
            </a:r>
            <a:r>
              <a:rPr lang="fr-FR" dirty="0">
                <a:solidFill>
                  <a:schemeClr val="tx1"/>
                </a:solidFill>
              </a:rPr>
              <a:t> l’attaquant devient porteur de boudin/bouclier.</a:t>
            </a: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118764" y="1535466"/>
            <a:ext cx="3796144" cy="1133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>
                <a:solidFill>
                  <a:schemeClr val="tx1"/>
                </a:solidFill>
              </a:rPr>
              <a:t>Je respecte les manières de faire qu’on m’a données.</a:t>
            </a:r>
          </a:p>
        </p:txBody>
      </p:sp>
    </p:spTree>
    <p:extLst>
      <p:ext uri="{BB962C8B-B14F-4D97-AF65-F5344CB8AC3E}">
        <p14:creationId xmlns:p14="http://schemas.microsoft.com/office/powerpoint/2010/main" val="606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637" y="226580"/>
            <a:ext cx="10515600" cy="964911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Rugby avec zones (Référence)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967346"/>
            <a:ext cx="3268130" cy="24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782292" y="1191491"/>
            <a:ext cx="3144981" cy="1787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>
                <a:solidFill>
                  <a:schemeClr val="tx1"/>
                </a:solidFill>
              </a:rPr>
              <a:t>- Avancer seul ou en grappe.</a:t>
            </a:r>
          </a:p>
          <a:p>
            <a:r>
              <a:rPr lang="fr-FR" dirty="0">
                <a:solidFill>
                  <a:schemeClr val="tx1"/>
                </a:solidFill>
              </a:rPr>
              <a:t>- Empêcher d’avancer seul ou collectivement, avancer à son tour.</a:t>
            </a:r>
          </a:p>
          <a:p>
            <a:r>
              <a:rPr lang="fr-FR" dirty="0">
                <a:solidFill>
                  <a:schemeClr val="tx1"/>
                </a:solidFill>
              </a:rPr>
              <a:t>- Respecter les règles.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782292" y="3294994"/>
            <a:ext cx="8132616" cy="3452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b="1" dirty="0">
                <a:solidFill>
                  <a:schemeClr val="tx1"/>
                </a:solidFill>
              </a:rPr>
              <a:t>But :</a:t>
            </a:r>
            <a:r>
              <a:rPr lang="fr-FR" dirty="0">
                <a:solidFill>
                  <a:schemeClr val="tx1"/>
                </a:solidFill>
              </a:rPr>
              <a:t> Avancer en attaque pour marquer le plus de points possible.</a:t>
            </a: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b="1" dirty="0" smtClean="0">
                <a:solidFill>
                  <a:schemeClr val="tx1"/>
                </a:solidFill>
              </a:rPr>
              <a:t>ATTAQUANTS </a:t>
            </a:r>
            <a:r>
              <a:rPr lang="fr-FR" dirty="0">
                <a:solidFill>
                  <a:schemeClr val="tx1"/>
                </a:solidFill>
              </a:rPr>
              <a:t>: "Vous devez traverser le terrain pour marquer le maximum de points. Vous avez 5 ballons d’attaque ».</a:t>
            </a:r>
          </a:p>
          <a:p>
            <a:r>
              <a:rPr lang="fr-FR" b="1" dirty="0">
                <a:solidFill>
                  <a:schemeClr val="tx1"/>
                </a:solidFill>
              </a:rPr>
              <a:t>DEFENSEURS </a:t>
            </a:r>
            <a:r>
              <a:rPr lang="fr-FR" i="1" dirty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"Vous devez empêcher les attaquants d’avancer ».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L’équipe qui attaque a 5 ballons successifs.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Toutes les règles s’appliquent : marque, tenu, hors-jeu, droits et devoirs des joueurs. 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A chaque ballon, les attaquants ont droit à 3 tenus (porteur de balle plaqué ou flag arraché = défenseurs reculent à 5 m et le jeu continue). Au bout de 3 tenus le ballon est perdu.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En cas de touche, d’en avant des attaquants, le ballon est perdu.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On compte les points marqués à la perte de chaque ballon.</a:t>
            </a:r>
          </a:p>
          <a:p>
            <a:r>
              <a:rPr lang="fr-FR" sz="1600" dirty="0">
                <a:solidFill>
                  <a:schemeClr val="tx1"/>
                </a:solidFill>
              </a:rPr>
              <a:t>- Au bout de 5 ballons joués, on change les rôles.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122780" y="1191491"/>
            <a:ext cx="4792128" cy="1939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/>
              <a:t> </a:t>
            </a:r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>
                <a:solidFill>
                  <a:schemeClr val="tx1"/>
                </a:solidFill>
              </a:rPr>
              <a:t>Attaquants : Nous avons réussi à progresser vers l’en-but.</a:t>
            </a:r>
          </a:p>
          <a:p>
            <a:r>
              <a:rPr lang="fr-FR" dirty="0">
                <a:solidFill>
                  <a:schemeClr val="tx1"/>
                </a:solidFill>
              </a:rPr>
              <a:t>- Défenseurs : Nous avons réussi à stopper la progression de l’adversaire et </a:t>
            </a:r>
            <a:r>
              <a:rPr lang="fr-FR" dirty="0" smtClean="0">
                <a:solidFill>
                  <a:schemeClr val="tx1"/>
                </a:solidFill>
              </a:rPr>
              <a:t>à récupérer </a:t>
            </a:r>
            <a:r>
              <a:rPr lang="fr-FR" dirty="0">
                <a:solidFill>
                  <a:schemeClr val="tx1"/>
                </a:solidFill>
              </a:rPr>
              <a:t>le ballon.</a:t>
            </a:r>
          </a:p>
          <a:p>
            <a:r>
              <a:rPr lang="fr-FR" dirty="0">
                <a:solidFill>
                  <a:schemeClr val="tx1"/>
                </a:solidFill>
              </a:rPr>
              <a:t>- J’ai respecté les règles d’or</a:t>
            </a:r>
            <a:endParaRPr lang="fr-F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Organisation de la référence/bilan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80443"/>
              </p:ext>
            </p:extLst>
          </p:nvPr>
        </p:nvGraphicFramePr>
        <p:xfrm>
          <a:off x="838200" y="997527"/>
          <a:ext cx="10827327" cy="570644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794513">
                  <a:extLst>
                    <a:ext uri="{9D8B030D-6E8A-4147-A177-3AD203B41FA5}">
                      <a16:colId xmlns:a16="http://schemas.microsoft.com/office/drawing/2014/main" val="708574328"/>
                    </a:ext>
                  </a:extLst>
                </a:gridCol>
                <a:gridCol w="5032814">
                  <a:extLst>
                    <a:ext uri="{9D8B030D-6E8A-4147-A177-3AD203B41FA5}">
                      <a16:colId xmlns:a16="http://schemas.microsoft.com/office/drawing/2014/main" val="2073883715"/>
                    </a:ext>
                  </a:extLst>
                </a:gridCol>
              </a:tblGrid>
              <a:tr h="300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Eléments observés :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Ce que ça indique :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99799"/>
                  </a:ext>
                </a:extLst>
              </a:tr>
              <a:tr h="2257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EQUIPE QUI ATTAQUE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516637"/>
                  </a:ext>
                </a:extLst>
              </a:tr>
              <a:tr h="451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1- Nombre de points marqués par l’équipe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Fiche 1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ATTAQUE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capacité à s’organiser pour avancer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977846"/>
                  </a:ext>
                </a:extLst>
              </a:tr>
              <a:tr h="67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2- Nombre de fautes de main : en-avant, mauvaises passes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Fiche 2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ATTAQUE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capacité à maîtriser la balle ovale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590691"/>
                  </a:ext>
                </a:extLst>
              </a:tr>
              <a:tr h="2257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EQUIPE QUI DEFEND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23312"/>
                  </a:ext>
                </a:extLst>
              </a:tr>
              <a:tr h="67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3- Nombre de plaquages/arrachages de flag effectués dans chaque zone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Fiche 3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DEFENSE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capacité à s’organiser et à lutter pour récupérer la balle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594760"/>
                  </a:ext>
                </a:extLst>
              </a:tr>
              <a:tr h="67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4- Nombre de hors-jeu sifflés contre l’équipe qui défend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Fiche 4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DEFENSE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capacité à s’organiser collectivement pour défendre/attaquer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8600264"/>
                  </a:ext>
                </a:extLst>
              </a:tr>
              <a:tr h="67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4- Nombre de fautes liées aux règles d’or commises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Fiche 5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DEFENSE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capacité à maîtriser son engagement et à respecter les autres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944214"/>
                  </a:ext>
                </a:extLst>
              </a:tr>
              <a:tr h="2257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LES 2 EQUIPES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684586"/>
                  </a:ext>
                </a:extLst>
              </a:tr>
              <a:tr h="67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Nombre d’élèves qui ne participent pas ou peu au jeu (observation par l’enseignant)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Fiche enseignant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ATTAQUE/DEFENSE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L’appréhension du contact, les difficultés à se positionner sur le terrain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35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Atelier plaquage 2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1" y="2521780"/>
            <a:ext cx="3914540" cy="23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4447308" y="1649584"/>
            <a:ext cx="3477491" cy="164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>
                <a:solidFill>
                  <a:schemeClr val="tx1"/>
                </a:solidFill>
              </a:rPr>
              <a:t>- Apprendre à plaquer de face, de côté</a:t>
            </a:r>
          </a:p>
          <a:p>
            <a:r>
              <a:rPr lang="fr-FR" dirty="0">
                <a:solidFill>
                  <a:schemeClr val="tx1"/>
                </a:solidFill>
              </a:rPr>
              <a:t>- Apprendre à éviter le plaqueur en 1c1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447308" y="3588327"/>
            <a:ext cx="7467599" cy="2049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b="1" dirty="0">
                <a:solidFill>
                  <a:schemeClr val="tx1"/>
                </a:solidFill>
              </a:rPr>
              <a:t>But : </a:t>
            </a:r>
            <a:r>
              <a:rPr lang="fr-FR" dirty="0">
                <a:solidFill>
                  <a:schemeClr val="tx1"/>
                </a:solidFill>
              </a:rPr>
              <a:t>en 1c1,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plaquer l’attaquant ; éviter le plaqueur.</a:t>
            </a:r>
          </a:p>
          <a:p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r>
              <a:rPr lang="fr-FR" b="1" dirty="0">
                <a:solidFill>
                  <a:schemeClr val="tx1"/>
                </a:solidFill>
              </a:rPr>
              <a:t>Consigne :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- Attaquant : </a:t>
            </a:r>
            <a:r>
              <a:rPr lang="fr-FR" dirty="0">
                <a:solidFill>
                  <a:schemeClr val="tx1"/>
                </a:solidFill>
              </a:rPr>
              <a:t>Tu pars au signal, tu reçois le ballon puis tu dois aller marquer un essai.</a:t>
            </a:r>
          </a:p>
          <a:p>
            <a:r>
              <a:rPr lang="fr-FR" b="1" dirty="0">
                <a:solidFill>
                  <a:schemeClr val="tx1"/>
                </a:solidFill>
              </a:rPr>
              <a:t>- Défenseur : </a:t>
            </a:r>
            <a:r>
              <a:rPr lang="fr-FR" dirty="0">
                <a:solidFill>
                  <a:schemeClr val="tx1"/>
                </a:solidFill>
              </a:rPr>
              <a:t>Plaque l’attaquant pour l’empêcher d’aller marquer un essai.</a:t>
            </a: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063346" y="1649584"/>
            <a:ext cx="3851562" cy="164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>
                <a:solidFill>
                  <a:schemeClr val="tx1"/>
                </a:solidFill>
              </a:rPr>
              <a:t>- Attaquants : j’ai réussi à marquer l’essai 2 fois sur 5</a:t>
            </a:r>
          </a:p>
          <a:p>
            <a:r>
              <a:rPr lang="fr-FR" dirty="0">
                <a:solidFill>
                  <a:schemeClr val="tx1"/>
                </a:solidFill>
              </a:rPr>
              <a:t>- Défenseurs : j’ai réussi à plaquer mon adversaire de manière efficace et sans danger 3 fois sur 5</a:t>
            </a:r>
          </a:p>
        </p:txBody>
      </p:sp>
    </p:spTree>
    <p:extLst>
      <p:ext uri="{BB962C8B-B14F-4D97-AF65-F5344CB8AC3E}">
        <p14:creationId xmlns:p14="http://schemas.microsoft.com/office/powerpoint/2010/main" val="3948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Le 2 contre 1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447308" y="1649584"/>
            <a:ext cx="3477491" cy="164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>
                <a:solidFill>
                  <a:schemeClr val="tx1"/>
                </a:solidFill>
              </a:rPr>
              <a:t>- Gérer une situation de surnombre offensif, faire des choix (passer, défier)</a:t>
            </a:r>
          </a:p>
          <a:p>
            <a:r>
              <a:rPr lang="fr-FR" dirty="0">
                <a:solidFill>
                  <a:schemeClr val="tx1"/>
                </a:solidFill>
              </a:rPr>
              <a:t>- Apprendre à fixer un adversaire</a:t>
            </a:r>
            <a:r>
              <a:rPr lang="fr-FR" dirty="0"/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447308" y="3588326"/>
            <a:ext cx="7467599" cy="2355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dirty="0">
                <a:solidFill>
                  <a:schemeClr val="tx1"/>
                </a:solidFill>
              </a:rPr>
              <a:t>But : Marquer le maximum de points sur 5 ballons en jeu en surnombre offensif (2c1, 3c1...)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ATTAQUANTS : « Organisez-vous pour marquer à chaque passage, attention à la règle de l’en-avant ».</a:t>
            </a:r>
          </a:p>
          <a:p>
            <a:r>
              <a:rPr lang="fr-FR" dirty="0">
                <a:solidFill>
                  <a:schemeClr val="tx1"/>
                </a:solidFill>
              </a:rPr>
              <a:t>DEFENSEURS : « Organisez-vous pour faire échouer les attaques et récupérer le ballon ».</a:t>
            </a: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063346" y="1649584"/>
            <a:ext cx="3851562" cy="164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>
                <a:solidFill>
                  <a:schemeClr val="tx1"/>
                </a:solidFill>
              </a:rPr>
              <a:t>- Attaquants : nous marquons &gt;2 essais sur 5 tentatives.</a:t>
            </a:r>
          </a:p>
          <a:p>
            <a:r>
              <a:rPr lang="fr-FR" dirty="0">
                <a:solidFill>
                  <a:schemeClr val="tx1"/>
                </a:solidFill>
              </a:rPr>
              <a:t>- Arbitres : nous jouons notre rôle et nous nous faisons comprendre.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472289"/>
            <a:ext cx="3380509" cy="29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 quintette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447308" y="1482436"/>
            <a:ext cx="3920837" cy="1812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OBJECTIFS</a:t>
            </a:r>
          </a:p>
          <a:p>
            <a:r>
              <a:rPr lang="fr-FR" dirty="0">
                <a:solidFill>
                  <a:schemeClr val="tx1"/>
                </a:solidFill>
              </a:rPr>
              <a:t>- Gérer un surnombre offensif.</a:t>
            </a:r>
          </a:p>
          <a:p>
            <a:r>
              <a:rPr lang="fr-FR" dirty="0">
                <a:solidFill>
                  <a:schemeClr val="tx1"/>
                </a:solidFill>
              </a:rPr>
              <a:t>- s’organiser collectivement en attaque.</a:t>
            </a:r>
          </a:p>
          <a:p>
            <a:r>
              <a:rPr lang="fr-FR" dirty="0">
                <a:solidFill>
                  <a:schemeClr val="tx1"/>
                </a:solidFill>
              </a:rPr>
              <a:t>- S’opposer à la progression de l’adversaire et récupérer le ballon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447308" y="3588326"/>
            <a:ext cx="7467599" cy="2355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But : respecter les consignes données.</a:t>
            </a:r>
          </a:p>
          <a:p>
            <a:r>
              <a:rPr lang="fr-FR" dirty="0"/>
              <a:t> </a:t>
            </a:r>
            <a:r>
              <a:rPr lang="fr-FR" b="1" dirty="0" smtClean="0">
                <a:solidFill>
                  <a:schemeClr val="tx1"/>
                </a:solidFill>
              </a:rPr>
              <a:t>BUT ET CONSIGNES</a:t>
            </a:r>
          </a:p>
          <a:p>
            <a:r>
              <a:rPr lang="fr-FR" dirty="0">
                <a:solidFill>
                  <a:schemeClr val="tx1"/>
                </a:solidFill>
              </a:rPr>
              <a:t>But : Marquer le plus de points possible.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ATTAQUANTS : « Vous devez marquer les plus d’essais possible en 5 passages ». Plus il y a de défenseurs sur le terrain, plus l’essai vous rapporte de points ».</a:t>
            </a:r>
          </a:p>
          <a:p>
            <a:r>
              <a:rPr lang="fr-FR" dirty="0">
                <a:solidFill>
                  <a:schemeClr val="tx1"/>
                </a:solidFill>
              </a:rPr>
              <a:t>DEFENSEURS : « Vous devez récupérer la balle. A chaque tenu vous faites rentrer un défenseur en plus ».</a:t>
            </a: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617526" y="1649584"/>
            <a:ext cx="3297381" cy="164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CRITERES DE REUSSITE</a:t>
            </a:r>
          </a:p>
          <a:p>
            <a:r>
              <a:rPr lang="fr-FR" dirty="0">
                <a:solidFill>
                  <a:schemeClr val="tx1"/>
                </a:solidFill>
              </a:rPr>
              <a:t>- Attaquants : Après répétitions, nous marquons de plus en plus de points.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69844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7900" y="341986"/>
            <a:ext cx="8118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Il est interdit de…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63636" y="1540210"/>
            <a:ext cx="620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…tirer le maillot de son adversaire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327900" y="3452778"/>
            <a:ext cx="620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…faire une cuiller ou un croc en jambe</a:t>
            </a:r>
            <a:endParaRPr lang="fr-FR" sz="2800" dirty="0"/>
          </a:p>
        </p:txBody>
      </p:sp>
      <p:grpSp>
        <p:nvGrpSpPr>
          <p:cNvPr id="3" name="Groupe 2"/>
          <p:cNvGrpSpPr/>
          <p:nvPr/>
        </p:nvGrpSpPr>
        <p:grpSpPr>
          <a:xfrm>
            <a:off x="461832" y="429813"/>
            <a:ext cx="2191141" cy="2230582"/>
            <a:chOff x="274968" y="720436"/>
            <a:chExt cx="2954013" cy="278639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22"/>
            <a:stretch/>
          </p:blipFill>
          <p:spPr>
            <a:xfrm>
              <a:off x="274968" y="860608"/>
              <a:ext cx="2801613" cy="2493818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274968" y="762000"/>
              <a:ext cx="2801613" cy="25924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27368" y="914400"/>
              <a:ext cx="2801613" cy="25924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274968" y="720436"/>
              <a:ext cx="2954013" cy="26339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74874" y="2660395"/>
            <a:ext cx="2098278" cy="2118119"/>
            <a:chOff x="367831" y="3589954"/>
            <a:chExt cx="2801613" cy="267555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2" r="27584" b="13633"/>
            <a:stretch/>
          </p:blipFill>
          <p:spPr>
            <a:xfrm>
              <a:off x="476294" y="3589954"/>
              <a:ext cx="2398959" cy="2662756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>
              <a:off x="367831" y="3589954"/>
              <a:ext cx="2801613" cy="25924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367831" y="3589954"/>
              <a:ext cx="2507422" cy="26755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3463636" y="5603005"/>
            <a:ext cx="620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…pousser un adversaire en touche</a:t>
            </a:r>
            <a:endParaRPr lang="fr-FR" sz="28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574873" y="4838792"/>
            <a:ext cx="2299182" cy="1877942"/>
            <a:chOff x="574873" y="4838792"/>
            <a:chExt cx="2299182" cy="187794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01"/>
            <a:stretch/>
          </p:blipFill>
          <p:spPr>
            <a:xfrm>
              <a:off x="574874" y="4838792"/>
              <a:ext cx="2299181" cy="1877941"/>
            </a:xfrm>
            <a:prstGeom prst="rect">
              <a:avLst/>
            </a:prstGeom>
          </p:spPr>
        </p:pic>
        <p:cxnSp>
          <p:nvCxnSpPr>
            <p:cNvPr id="17" name="Connecteur droit 16"/>
            <p:cNvCxnSpPr/>
            <p:nvPr/>
          </p:nvCxnSpPr>
          <p:spPr>
            <a:xfrm>
              <a:off x="574873" y="4890382"/>
              <a:ext cx="2299182" cy="182635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574873" y="4900514"/>
              <a:ext cx="2098279" cy="1816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8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Comment faire un plaquage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88" y="1690688"/>
            <a:ext cx="3267304" cy="32871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003" y="1816064"/>
            <a:ext cx="2889323" cy="3111012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276553" y="3937785"/>
            <a:ext cx="512618" cy="501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1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838487" y="3304701"/>
            <a:ext cx="512618" cy="501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2</a:t>
            </a:r>
            <a:endParaRPr lang="fr-FR" sz="2000" b="1" dirty="0">
              <a:solidFill>
                <a:schemeClr val="tx1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462270" y="2337636"/>
            <a:ext cx="1017237" cy="585155"/>
            <a:chOff x="2786436" y="2289205"/>
            <a:chExt cx="1017237" cy="585155"/>
          </a:xfrm>
        </p:grpSpPr>
        <p:sp>
          <p:nvSpPr>
            <p:cNvPr id="10" name="Flèche droite 9"/>
            <p:cNvSpPr/>
            <p:nvPr/>
          </p:nvSpPr>
          <p:spPr>
            <a:xfrm rot="20261713">
              <a:off x="2793987" y="2289205"/>
              <a:ext cx="1009686" cy="512618"/>
            </a:xfrm>
            <a:prstGeom prst="rightArrow">
              <a:avLst>
                <a:gd name="adj1" fmla="val 28378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786436" y="2372612"/>
              <a:ext cx="512618" cy="5017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3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186333" y="5131455"/>
            <a:ext cx="327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Je me baisse (jambes fléchies)</a:t>
            </a:r>
          </a:p>
          <a:p>
            <a:r>
              <a:rPr lang="fr-FR" dirty="0" smtClean="0"/>
              <a:t>2- J’écarte les bras</a:t>
            </a:r>
          </a:p>
          <a:p>
            <a:r>
              <a:rPr lang="fr-FR" dirty="0" smtClean="0"/>
              <a:t>3- Je regarde mon adversaire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063540" y="4160560"/>
            <a:ext cx="1226360" cy="557946"/>
            <a:chOff x="7277488" y="4343236"/>
            <a:chExt cx="1226360" cy="557946"/>
          </a:xfrm>
        </p:grpSpPr>
        <p:sp>
          <p:nvSpPr>
            <p:cNvPr id="17" name="Flèche droite 16"/>
            <p:cNvSpPr/>
            <p:nvPr/>
          </p:nvSpPr>
          <p:spPr>
            <a:xfrm rot="19892925">
              <a:off x="7277488" y="4343236"/>
              <a:ext cx="1226360" cy="512618"/>
            </a:xfrm>
            <a:prstGeom prst="rightArrow">
              <a:avLst>
                <a:gd name="adj1" fmla="val 28378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537684" y="4399434"/>
              <a:ext cx="512618" cy="5017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4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704393" y="5093982"/>
            <a:ext cx="294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4- J’avance vers lui</a:t>
            </a:r>
          </a:p>
          <a:p>
            <a:r>
              <a:rPr lang="fr-FR" dirty="0" smtClean="0"/>
              <a:t>5- Je le ceinture à la taille avec mes bras. Ma tête est sur le côté</a:t>
            </a:r>
          </a:p>
        </p:txBody>
      </p:sp>
      <p:sp>
        <p:nvSpPr>
          <p:cNvPr id="19" name="Ellipse 18"/>
          <p:cNvSpPr/>
          <p:nvPr/>
        </p:nvSpPr>
        <p:spPr>
          <a:xfrm>
            <a:off x="6993129" y="2838305"/>
            <a:ext cx="512618" cy="501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5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50319" t="14300" r="24871" b="43374"/>
          <a:stretch/>
        </p:blipFill>
        <p:spPr>
          <a:xfrm>
            <a:off x="8123818" y="1795421"/>
            <a:ext cx="3228110" cy="3096270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9193056" y="2802953"/>
            <a:ext cx="512618" cy="501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6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23818" y="5099478"/>
            <a:ext cx="3229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6- Je tombe avec lui sans le lâcher</a:t>
            </a:r>
          </a:p>
        </p:txBody>
      </p:sp>
      <p:sp>
        <p:nvSpPr>
          <p:cNvPr id="29" name="Flèche droite 28"/>
          <p:cNvSpPr/>
          <p:nvPr/>
        </p:nvSpPr>
        <p:spPr>
          <a:xfrm rot="1641127">
            <a:off x="10471155" y="3651176"/>
            <a:ext cx="1226360" cy="512618"/>
          </a:xfrm>
          <a:prstGeom prst="rightArrow">
            <a:avLst>
              <a:gd name="adj1" fmla="val 28378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Plaquage : Interdit ou autorisé?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3" y="1690688"/>
            <a:ext cx="3270847" cy="41481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178" y="1690687"/>
            <a:ext cx="3635644" cy="41481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31493" y="5957455"/>
            <a:ext cx="327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INTERDIT : étrangler son adversaire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78178" y="5957455"/>
            <a:ext cx="32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INTERDIT : plaquer aux jambes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6283" t="16572" r="23698" b="37405"/>
          <a:stretch/>
        </p:blipFill>
        <p:spPr>
          <a:xfrm>
            <a:off x="8185476" y="1690687"/>
            <a:ext cx="3168323" cy="40952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185476" y="5957455"/>
            <a:ext cx="327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AUTORISE : plaquer à la taille, ceinturer, faire tomber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0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Plaquage : Interdit ou autorisé?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3555"/>
            <a:ext cx="2849752" cy="4513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3985"/>
          <a:stretch/>
        </p:blipFill>
        <p:spPr>
          <a:xfrm>
            <a:off x="4070566" y="1855481"/>
            <a:ext cx="4339144" cy="29375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5957455"/>
            <a:ext cx="286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INTERDIT : faire tomber sans ceinturer, plaquer aux épaules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70565" y="4802096"/>
            <a:ext cx="451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INTERDIT : faire une « cuiller »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840178" y="5018421"/>
            <a:ext cx="289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AUTORISE : se baisser, tête sur le côté, ceinturer avec les bras à la taille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18243"/>
          <a:stretch/>
        </p:blipFill>
        <p:spPr>
          <a:xfrm>
            <a:off x="8792972" y="1690688"/>
            <a:ext cx="2943441" cy="31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FF0000"/>
                </a:solidFill>
              </a:rPr>
              <a:t>rbitrage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8"/>
          <a:stretch/>
        </p:blipFill>
        <p:spPr bwMode="auto">
          <a:xfrm>
            <a:off x="949035" y="1690688"/>
            <a:ext cx="4717474" cy="36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3"/>
          <a:stretch/>
        </p:blipFill>
        <p:spPr bwMode="auto">
          <a:xfrm>
            <a:off x="6511635" y="1843088"/>
            <a:ext cx="3754583" cy="3684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1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 r="62684"/>
          <a:stretch/>
        </p:blipFill>
        <p:spPr bwMode="auto">
          <a:xfrm>
            <a:off x="533401" y="1906357"/>
            <a:ext cx="3332018" cy="42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2495" r="31685"/>
          <a:stretch/>
        </p:blipFill>
        <p:spPr bwMode="auto">
          <a:xfrm>
            <a:off x="5043055" y="2225012"/>
            <a:ext cx="2840182" cy="42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9" t="2495"/>
          <a:stretch/>
        </p:blipFill>
        <p:spPr bwMode="auto">
          <a:xfrm>
            <a:off x="8534399" y="2072611"/>
            <a:ext cx="2687782" cy="42450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FF0000"/>
                </a:solidFill>
              </a:rPr>
              <a:t>rbitrage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7662" y="143082"/>
            <a:ext cx="6872555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 terrain de rugby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Organigramme : Opération manuelle 3"/>
          <p:cNvSpPr/>
          <p:nvPr/>
        </p:nvSpPr>
        <p:spPr>
          <a:xfrm flipV="1">
            <a:off x="997527" y="2923306"/>
            <a:ext cx="10356273" cy="231370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4" idx="2"/>
            <a:endCxn id="4" idx="0"/>
          </p:cNvCxnSpPr>
          <p:nvPr/>
        </p:nvCxnSpPr>
        <p:spPr>
          <a:xfrm>
            <a:off x="6175664" y="2923306"/>
            <a:ext cx="0" cy="231370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503228" y="2923306"/>
            <a:ext cx="1859972" cy="231370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1981200" y="2923306"/>
            <a:ext cx="1866901" cy="231370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631914" y="1875564"/>
            <a:ext cx="9698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Ligne de fond du terrain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86017" y="545315"/>
            <a:ext cx="9698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Ligne de fond du terrain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5413" y="1087471"/>
            <a:ext cx="9698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Ligne centrale</a:t>
            </a:r>
            <a:endParaRPr lang="fr-FR" dirty="0"/>
          </a:p>
        </p:txBody>
      </p:sp>
      <p:sp>
        <p:nvSpPr>
          <p:cNvPr id="16" name="Parallélogramme 15"/>
          <p:cNvSpPr/>
          <p:nvPr/>
        </p:nvSpPr>
        <p:spPr>
          <a:xfrm>
            <a:off x="997527" y="2923304"/>
            <a:ext cx="2850573" cy="2313709"/>
          </a:xfrm>
          <a:prstGeom prst="parallelogram">
            <a:avLst>
              <a:gd name="adj" fmla="val 833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/>
          <p:cNvSpPr/>
          <p:nvPr/>
        </p:nvSpPr>
        <p:spPr>
          <a:xfrm flipH="1">
            <a:off x="8503225" y="2923304"/>
            <a:ext cx="2850574" cy="2313709"/>
          </a:xfrm>
          <a:prstGeom prst="parallelogram">
            <a:avLst>
              <a:gd name="adj" fmla="val 833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836579" y="1050096"/>
            <a:ext cx="9325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but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866914" y="1733802"/>
            <a:ext cx="9325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but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26" y="3265714"/>
            <a:ext cx="517703" cy="46984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03" y="3874229"/>
            <a:ext cx="517703" cy="46984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53" y="4486237"/>
            <a:ext cx="517703" cy="46984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63" y="3038973"/>
            <a:ext cx="517703" cy="46984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7345" flipH="1">
            <a:off x="6921587" y="3917762"/>
            <a:ext cx="595046" cy="46984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04" y="4593721"/>
            <a:ext cx="517703" cy="46984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7345" flipH="1">
            <a:off x="6667096" y="2950009"/>
            <a:ext cx="595046" cy="46984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7345" flipH="1">
            <a:off x="7438453" y="4684345"/>
            <a:ext cx="595046" cy="46984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7345" flipH="1">
            <a:off x="7416748" y="3310243"/>
            <a:ext cx="595046" cy="46984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7345" flipH="1">
            <a:off x="7989429" y="3992538"/>
            <a:ext cx="595046" cy="46984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17345" flipH="1">
            <a:off x="8586534" y="4609226"/>
            <a:ext cx="595046" cy="46984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59" y="3832472"/>
            <a:ext cx="517703" cy="46984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067226" y="794526"/>
            <a:ext cx="9698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Ligne d’en but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67226" y="1643888"/>
            <a:ext cx="9698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Ligne d’en but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8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43841 0.1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47 0.39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7151 0.2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5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3593 0.33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57669 0.38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17018 0.512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2786 0.135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du rugby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34640"/>
              </p:ext>
            </p:extLst>
          </p:nvPr>
        </p:nvGraphicFramePr>
        <p:xfrm>
          <a:off x="734291" y="1229879"/>
          <a:ext cx="10619509" cy="44217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9854">
                  <a:extLst>
                    <a:ext uri="{9D8B030D-6E8A-4147-A177-3AD203B41FA5}">
                      <a16:colId xmlns:a16="http://schemas.microsoft.com/office/drawing/2014/main" val="3822020436"/>
                    </a:ext>
                  </a:extLst>
                </a:gridCol>
                <a:gridCol w="8319655">
                  <a:extLst>
                    <a:ext uri="{9D8B030D-6E8A-4147-A177-3AD203B41FA5}">
                      <a16:colId xmlns:a16="http://schemas.microsoft.com/office/drawing/2014/main" val="2665855513"/>
                    </a:ext>
                  </a:extLst>
                </a:gridCol>
              </a:tblGrid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1- LES REGLES D’OR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Ne pas faire mal</a:t>
                      </a:r>
                      <a:r>
                        <a:rPr lang="fr-FR" sz="1600" b="0" dirty="0">
                          <a:effectLst/>
                        </a:rPr>
                        <a:t> : Plaquage dans les règles, à la taille, pas de projection en touche, pas de cuillère, pas de croc en jambe, pas d’excès d’engagement, pas de tirage de vêtements.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077664708"/>
                  </a:ext>
                </a:extLst>
              </a:tr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273752815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924625426"/>
                  </a:ext>
                </a:extLst>
              </a:tr>
              <a:tr h="1286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984873237"/>
                  </a:ext>
                </a:extLst>
              </a:tr>
              <a:tr h="1011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83970563"/>
                  </a:ext>
                </a:extLst>
              </a:tr>
              <a:tr h="8384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7616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du rugby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27124"/>
              </p:ext>
            </p:extLst>
          </p:nvPr>
        </p:nvGraphicFramePr>
        <p:xfrm>
          <a:off x="734291" y="1229879"/>
          <a:ext cx="10619509" cy="44217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9854">
                  <a:extLst>
                    <a:ext uri="{9D8B030D-6E8A-4147-A177-3AD203B41FA5}">
                      <a16:colId xmlns:a16="http://schemas.microsoft.com/office/drawing/2014/main" val="3822020436"/>
                    </a:ext>
                  </a:extLst>
                </a:gridCol>
                <a:gridCol w="8319655">
                  <a:extLst>
                    <a:ext uri="{9D8B030D-6E8A-4147-A177-3AD203B41FA5}">
                      <a16:colId xmlns:a16="http://schemas.microsoft.com/office/drawing/2014/main" val="2665855513"/>
                    </a:ext>
                  </a:extLst>
                </a:gridCol>
              </a:tblGrid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1- LES REGLES D’OR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Ne pas faire mal</a:t>
                      </a:r>
                      <a:r>
                        <a:rPr lang="fr-FR" sz="1600" b="0" dirty="0">
                          <a:effectLst/>
                        </a:rPr>
                        <a:t> : Plaquage dans les règles, à la taille, pas de projection en touche, pas de cuillère, pas de croc en jambe, pas d’excès d’engagement, pas de tirage de vêtements.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077664708"/>
                  </a:ext>
                </a:extLst>
              </a:tr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2- LA MARQUE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Essai</a:t>
                      </a:r>
                      <a:r>
                        <a:rPr lang="fr-FR" sz="1600" dirty="0">
                          <a:effectLst/>
                        </a:rPr>
                        <a:t> qui vaut 1 pt, si le ballon est aplati dans l’en-but adverse par un attaquant. Remise en jeu au centre du terrain pour l’équipe qui a encaissé l’essai.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273752815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924625426"/>
                  </a:ext>
                </a:extLst>
              </a:tr>
              <a:tr h="1286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984873237"/>
                  </a:ext>
                </a:extLst>
              </a:tr>
              <a:tr h="1011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83970563"/>
                  </a:ext>
                </a:extLst>
              </a:tr>
              <a:tr h="8384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7616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du rugby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80457"/>
              </p:ext>
            </p:extLst>
          </p:nvPr>
        </p:nvGraphicFramePr>
        <p:xfrm>
          <a:off x="734291" y="1229879"/>
          <a:ext cx="10619509" cy="44217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9854">
                  <a:extLst>
                    <a:ext uri="{9D8B030D-6E8A-4147-A177-3AD203B41FA5}">
                      <a16:colId xmlns:a16="http://schemas.microsoft.com/office/drawing/2014/main" val="3822020436"/>
                    </a:ext>
                  </a:extLst>
                </a:gridCol>
                <a:gridCol w="8319655">
                  <a:extLst>
                    <a:ext uri="{9D8B030D-6E8A-4147-A177-3AD203B41FA5}">
                      <a16:colId xmlns:a16="http://schemas.microsoft.com/office/drawing/2014/main" val="2665855513"/>
                    </a:ext>
                  </a:extLst>
                </a:gridCol>
              </a:tblGrid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1- LES REGLES D’OR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Ne pas faire mal</a:t>
                      </a:r>
                      <a:r>
                        <a:rPr lang="fr-FR" sz="1600" b="0" dirty="0">
                          <a:effectLst/>
                        </a:rPr>
                        <a:t> : Plaquage dans les règles, à la taille, pas de projection en touche, pas de cuillère, pas de croc en jambe, pas d’excès d’engagement, pas de tirage de vêtements.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077664708"/>
                  </a:ext>
                </a:extLst>
              </a:tr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2- LA MARQUE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Essai</a:t>
                      </a:r>
                      <a:r>
                        <a:rPr lang="fr-FR" sz="1600" dirty="0">
                          <a:effectLst/>
                        </a:rPr>
                        <a:t> qui vaut 1 pt, si le ballon est aplati dans l’en-but adverse par un attaquant. Remise en jeu au centre du terrain pour l’équipe qui a encaissé l’essai.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273752815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3- HORS JEU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Pas de passe vers l’avant</a:t>
                      </a:r>
                      <a:r>
                        <a:rPr lang="fr-FR" sz="1600" dirty="0">
                          <a:effectLst/>
                        </a:rPr>
                        <a:t>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924625426"/>
                  </a:ext>
                </a:extLst>
              </a:tr>
              <a:tr h="1286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984873237"/>
                  </a:ext>
                </a:extLst>
              </a:tr>
              <a:tr h="1011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83970563"/>
                  </a:ext>
                </a:extLst>
              </a:tr>
              <a:tr h="8384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7616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8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du rugby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91704"/>
              </p:ext>
            </p:extLst>
          </p:nvPr>
        </p:nvGraphicFramePr>
        <p:xfrm>
          <a:off x="734291" y="1229879"/>
          <a:ext cx="10619509" cy="467433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9854">
                  <a:extLst>
                    <a:ext uri="{9D8B030D-6E8A-4147-A177-3AD203B41FA5}">
                      <a16:colId xmlns:a16="http://schemas.microsoft.com/office/drawing/2014/main" val="3822020436"/>
                    </a:ext>
                  </a:extLst>
                </a:gridCol>
                <a:gridCol w="8319655">
                  <a:extLst>
                    <a:ext uri="{9D8B030D-6E8A-4147-A177-3AD203B41FA5}">
                      <a16:colId xmlns:a16="http://schemas.microsoft.com/office/drawing/2014/main" val="2665855513"/>
                    </a:ext>
                  </a:extLst>
                </a:gridCol>
              </a:tblGrid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1- LES REGLES D’OR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Ne pas faire mal</a:t>
                      </a:r>
                      <a:r>
                        <a:rPr lang="fr-FR" sz="1600" b="0" dirty="0">
                          <a:effectLst/>
                        </a:rPr>
                        <a:t> : Plaquage dans les règles, à la taille, pas de projection en touche, pas de cuillère, pas de croc en jambe, pas d’excès d’engagement, pas de tirage de vêtements.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077664708"/>
                  </a:ext>
                </a:extLst>
              </a:tr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2- LA MARQUE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Essai</a:t>
                      </a:r>
                      <a:r>
                        <a:rPr lang="fr-FR" sz="1600" dirty="0">
                          <a:effectLst/>
                        </a:rPr>
                        <a:t> qui vaut 1 pt, si le ballon est aplati dans l’en-but adverse par un attaquant. Remise en jeu au centre du terrain pour l’équipe qui a encaissé l’essai.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273752815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3- HORS JEU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Pas de passe vers l’avant</a:t>
                      </a:r>
                      <a:r>
                        <a:rPr lang="fr-FR" sz="1600" dirty="0">
                          <a:effectLst/>
                        </a:rPr>
                        <a:t>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924625426"/>
                  </a:ext>
                </a:extLst>
              </a:tr>
              <a:tr h="1286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4- PLAQUAGE ET TENU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 smtClean="0">
                          <a:effectLst/>
                        </a:rPr>
                        <a:t>- Si </a:t>
                      </a:r>
                      <a:r>
                        <a:rPr lang="fr-FR" sz="1600" dirty="0">
                          <a:effectLst/>
                        </a:rPr>
                        <a:t>le joueur attaquant porte de balle est plaqué (mis au sol) ou bloqué (ceinturé), l’arbitre annonce « </a:t>
                      </a:r>
                      <a:r>
                        <a:rPr lang="fr-FR" sz="1600" b="1" dirty="0">
                          <a:effectLst/>
                        </a:rPr>
                        <a:t>tenu</a:t>
                      </a:r>
                      <a:r>
                        <a:rPr lang="fr-FR" sz="1600" dirty="0">
                          <a:effectLst/>
                        </a:rPr>
                        <a:t> ». Alors les défenseurs reculent à 5 m, et le porteur de balle se relève, effectuer le geste du tenu pour un de ses partenaires. L’attaque reprend. Au bout de 5 tenus d’affilée, si aucun essai n’est marqué, le ballon est rendu aux défenseurs</a:t>
                      </a:r>
                      <a:r>
                        <a:rPr lang="fr-FR" sz="1600" dirty="0" smtClean="0">
                          <a:effectLst/>
                        </a:rPr>
                        <a:t>.</a:t>
                      </a:r>
                    </a:p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 smtClean="0">
                          <a:effectLst/>
                        </a:rPr>
                        <a:t>- </a:t>
                      </a:r>
                      <a:r>
                        <a:rPr lang="fr-FR" sz="1600" dirty="0">
                          <a:effectLst/>
                        </a:rPr>
                        <a:t>On ne peut plaquer que le porteur de balle. Dès que le porteur de balle est au sol on doit le relâcher. 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984873237"/>
                  </a:ext>
                </a:extLst>
              </a:tr>
              <a:tr h="1011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83970563"/>
                  </a:ext>
                </a:extLst>
              </a:tr>
              <a:tr h="8384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7616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7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du rugby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7481"/>
              </p:ext>
            </p:extLst>
          </p:nvPr>
        </p:nvGraphicFramePr>
        <p:xfrm>
          <a:off x="734291" y="1229879"/>
          <a:ext cx="10619509" cy="503399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9854">
                  <a:extLst>
                    <a:ext uri="{9D8B030D-6E8A-4147-A177-3AD203B41FA5}">
                      <a16:colId xmlns:a16="http://schemas.microsoft.com/office/drawing/2014/main" val="3822020436"/>
                    </a:ext>
                  </a:extLst>
                </a:gridCol>
                <a:gridCol w="8319655">
                  <a:extLst>
                    <a:ext uri="{9D8B030D-6E8A-4147-A177-3AD203B41FA5}">
                      <a16:colId xmlns:a16="http://schemas.microsoft.com/office/drawing/2014/main" val="2665855513"/>
                    </a:ext>
                  </a:extLst>
                </a:gridCol>
              </a:tblGrid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1- LES REGLES D’OR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Ne pas faire mal</a:t>
                      </a:r>
                      <a:r>
                        <a:rPr lang="fr-FR" sz="1600" b="0" dirty="0">
                          <a:effectLst/>
                        </a:rPr>
                        <a:t> : Plaquage dans les règles, à la taille, pas de projection en touche, pas de cuillère, pas de croc en jambe, pas d’excès d’engagement, pas de tirage de vêtements.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077664708"/>
                  </a:ext>
                </a:extLst>
              </a:tr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2- LA MARQUE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Essai</a:t>
                      </a:r>
                      <a:r>
                        <a:rPr lang="fr-FR" sz="1600" dirty="0">
                          <a:effectLst/>
                        </a:rPr>
                        <a:t> qui vaut 1 pt, si le ballon est aplati dans l’en-but adverse par un attaquant. Remise en jeu au centre du terrain pour l’équipe qui a encaissé l’essai.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273752815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3- HORS JEU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Pas de passe vers l’avant</a:t>
                      </a:r>
                      <a:r>
                        <a:rPr lang="fr-FR" sz="1600" dirty="0">
                          <a:effectLst/>
                        </a:rPr>
                        <a:t>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924625426"/>
                  </a:ext>
                </a:extLst>
              </a:tr>
              <a:tr h="1286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4- PLAQUAGE ET TENU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 smtClean="0">
                          <a:effectLst/>
                        </a:rPr>
                        <a:t>- Si </a:t>
                      </a:r>
                      <a:r>
                        <a:rPr lang="fr-FR" sz="1600" dirty="0">
                          <a:effectLst/>
                        </a:rPr>
                        <a:t>le joueur attaquant porte de balle est plaqué (mis au sol) ou bloqué (ceinturé), l’arbitre annonce « </a:t>
                      </a:r>
                      <a:r>
                        <a:rPr lang="fr-FR" sz="1600" b="1" dirty="0">
                          <a:effectLst/>
                        </a:rPr>
                        <a:t>tenu</a:t>
                      </a:r>
                      <a:r>
                        <a:rPr lang="fr-FR" sz="1600" dirty="0">
                          <a:effectLst/>
                        </a:rPr>
                        <a:t> ». Alors les défenseurs reculent à 5 m, et le porteur de balle se relève, effectuer le geste du tenu pour un de ses partenaires. L’attaque reprend. Au bout de 5 tenus d’affilée, si aucun essai n’est marqué, le ballon est rendu aux défenseurs</a:t>
                      </a:r>
                      <a:r>
                        <a:rPr lang="fr-FR" sz="1600" dirty="0" smtClean="0">
                          <a:effectLst/>
                        </a:rPr>
                        <a:t>.</a:t>
                      </a:r>
                    </a:p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 smtClean="0">
                          <a:effectLst/>
                        </a:rPr>
                        <a:t>- </a:t>
                      </a:r>
                      <a:r>
                        <a:rPr lang="fr-FR" sz="1600" dirty="0">
                          <a:effectLst/>
                        </a:rPr>
                        <a:t>On ne peut plaquer que le porteur de balle. Dès que le porteur de balle est au sol on doit le relâcher. 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984873237"/>
                  </a:ext>
                </a:extLst>
              </a:tr>
              <a:tr h="1011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5- SORTIES DE BALLE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Sortie en touche : remise en jeu à la main à l’endroit de la sortie de balle, à 2 m de la ligne. Les adversaires sont à 5 m de celui qui remet en jeu.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Ballon mort : Si le ballon sort derrière l’en-but, il y a remise à 5 m de la ligne d’en but pour l’équipe non coupable de la sortie de balle.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Les lignes de touche ne font pas partie du terrain.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83970563"/>
                  </a:ext>
                </a:extLst>
              </a:tr>
              <a:tr h="8384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7616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du rugby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71161"/>
              </p:ext>
            </p:extLst>
          </p:nvPr>
        </p:nvGraphicFramePr>
        <p:xfrm>
          <a:off x="734291" y="1229879"/>
          <a:ext cx="10619509" cy="53232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9854">
                  <a:extLst>
                    <a:ext uri="{9D8B030D-6E8A-4147-A177-3AD203B41FA5}">
                      <a16:colId xmlns:a16="http://schemas.microsoft.com/office/drawing/2014/main" val="3822020436"/>
                    </a:ext>
                  </a:extLst>
                </a:gridCol>
                <a:gridCol w="8319655">
                  <a:extLst>
                    <a:ext uri="{9D8B030D-6E8A-4147-A177-3AD203B41FA5}">
                      <a16:colId xmlns:a16="http://schemas.microsoft.com/office/drawing/2014/main" val="2665855513"/>
                    </a:ext>
                  </a:extLst>
                </a:gridCol>
              </a:tblGrid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1- LES REGLES D’OR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Ne pas faire mal</a:t>
                      </a:r>
                      <a:r>
                        <a:rPr lang="fr-FR" sz="1600" b="0" dirty="0">
                          <a:effectLst/>
                        </a:rPr>
                        <a:t> : Plaquage dans les règles, à la taille, pas de projection en touche, pas de cuillère, pas de croc en jambe, pas d’excès d’engagement, pas de tirage de vêtements.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077664708"/>
                  </a:ext>
                </a:extLst>
              </a:tr>
              <a:tr h="5204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2- LA MARQUE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Essai</a:t>
                      </a:r>
                      <a:r>
                        <a:rPr lang="fr-FR" sz="1600" dirty="0">
                          <a:effectLst/>
                        </a:rPr>
                        <a:t> qui vaut 1 pt, si le ballon est aplati dans l’en-but adverse par un attaquant. Remise en jeu au centre du terrain pour l’équipe qui a encaissé l’essai.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273752815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3- HORS JEU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Pas de passe vers l’avant</a:t>
                      </a:r>
                      <a:r>
                        <a:rPr lang="fr-FR" sz="1600" dirty="0">
                          <a:effectLst/>
                        </a:rPr>
                        <a:t>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3924625426"/>
                  </a:ext>
                </a:extLst>
              </a:tr>
              <a:tr h="1286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4- PLAQUAGE ET TENU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 smtClean="0">
                          <a:effectLst/>
                        </a:rPr>
                        <a:t>- Si </a:t>
                      </a:r>
                      <a:r>
                        <a:rPr lang="fr-FR" sz="1600" dirty="0">
                          <a:effectLst/>
                        </a:rPr>
                        <a:t>le joueur attaquant porte de balle est plaqué (mis au sol) ou bloqué (ceinturé), l’arbitre annonce « </a:t>
                      </a:r>
                      <a:r>
                        <a:rPr lang="fr-FR" sz="1600" b="1" dirty="0">
                          <a:effectLst/>
                        </a:rPr>
                        <a:t>tenu</a:t>
                      </a:r>
                      <a:r>
                        <a:rPr lang="fr-FR" sz="1600" dirty="0">
                          <a:effectLst/>
                        </a:rPr>
                        <a:t> ». Alors les défenseurs reculent à 5 m, et le porteur de balle se relève, effectuer le geste du tenu pour un de ses partenaires. L’attaque reprend. Au bout de 5 tenus d’affilée, si aucun essai n’est marqué, le ballon est rendu aux défenseurs</a:t>
                      </a:r>
                      <a:r>
                        <a:rPr lang="fr-FR" sz="1600" dirty="0" smtClean="0">
                          <a:effectLst/>
                        </a:rPr>
                        <a:t>.</a:t>
                      </a:r>
                    </a:p>
                    <a:p>
                      <a:pPr marL="18034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 smtClean="0">
                          <a:effectLst/>
                        </a:rPr>
                        <a:t>- </a:t>
                      </a:r>
                      <a:r>
                        <a:rPr lang="fr-FR" sz="1600" dirty="0">
                          <a:effectLst/>
                        </a:rPr>
                        <a:t>On ne peut plaquer que le porteur de balle. Dès que le porteur de balle est au sol on doit le relâcher. 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984873237"/>
                  </a:ext>
                </a:extLst>
              </a:tr>
              <a:tr h="1011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5- SORTIES DE BALLE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Sortie en touche : remise en jeu à la main à l’endroit de la sortie de balle, à 2 m de la ligne. Les adversaires sont à 5 m de celui qui remet en jeu.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Ballon mort : Si le ballon sort derrière l’en-but, il y a remise à 5 m de la ligne d’en but pour l’équipe non coupable de la sortie de balle.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Les lignes de touche ne font pas partie du terrain.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183970563"/>
                  </a:ext>
                </a:extLst>
              </a:tr>
              <a:tr h="8384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6- PENALITE :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Jeu dangereux : </a:t>
                      </a:r>
                      <a:r>
                        <a:rPr lang="fr-FR" sz="1600" dirty="0" err="1">
                          <a:effectLst/>
                        </a:rPr>
                        <a:t>Cf</a:t>
                      </a:r>
                      <a:r>
                        <a:rPr lang="fr-FR" sz="1600" dirty="0">
                          <a:effectLst/>
                        </a:rPr>
                        <a:t> 1- règles d’or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Non-respect des règles : passe en avant, non-respect de la défense à 5 m, arrachage du ballon, jeu au </a:t>
                      </a:r>
                      <a:r>
                        <a:rPr lang="fr-FR" sz="1600" dirty="0" smtClean="0">
                          <a:effectLst/>
                        </a:rPr>
                        <a:t>pied,</a:t>
                      </a:r>
                      <a:r>
                        <a:rPr lang="fr-FR" sz="1600" baseline="0" dirty="0" smtClean="0">
                          <a:effectLst/>
                        </a:rPr>
                        <a:t> se lier pour avancer, contester une décision.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Dans tous les cas, remise en jeu à l’endroit de la faute, défenseurs à 5 m.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53" marR="65053" marT="0" marB="0"/>
                </a:tc>
                <a:extLst>
                  <a:ext uri="{0D108BD9-81ED-4DB2-BD59-A6C34878D82A}">
                    <a16:rowId xmlns:a16="http://schemas.microsoft.com/office/drawing/2014/main" val="7616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1137</Words>
  <Application>Microsoft Office PowerPoint</Application>
  <PresentationFormat>Grand écran</PresentationFormat>
  <Paragraphs>256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Thème Office</vt:lpstr>
      <vt:lpstr>Les règles d’or du rugby</vt:lpstr>
      <vt:lpstr>Présentation PowerPoint</vt:lpstr>
      <vt:lpstr>Le terrain de rugby</vt:lpstr>
      <vt:lpstr>Les règles du rugby</vt:lpstr>
      <vt:lpstr>Les règles du rugby</vt:lpstr>
      <vt:lpstr>Les règles du rugby</vt:lpstr>
      <vt:lpstr>Les règles du rugby</vt:lpstr>
      <vt:lpstr>Les règles du rugby</vt:lpstr>
      <vt:lpstr>Les règles du rugby</vt:lpstr>
      <vt:lpstr>Le tenu : un geste spécifique à apprendre</vt:lpstr>
      <vt:lpstr>Le carré magique</vt:lpstr>
      <vt:lpstr>L’épervier</vt:lpstr>
      <vt:lpstr>La rivière aux crocodiles</vt:lpstr>
      <vt:lpstr>Atelier plaquage 1</vt:lpstr>
      <vt:lpstr>Rugby avec zones (Référence)</vt:lpstr>
      <vt:lpstr>Organisation de la référence/bilan</vt:lpstr>
      <vt:lpstr>Atelier plaquage 2</vt:lpstr>
      <vt:lpstr>Le 2 contre 1</vt:lpstr>
      <vt:lpstr>Le quintette</vt:lpstr>
      <vt:lpstr>Comment faire un plaquage</vt:lpstr>
      <vt:lpstr>Plaquage : Interdit ou autorisé?</vt:lpstr>
      <vt:lpstr>Plaquage : Interdit ou autorisé?</vt:lpstr>
      <vt:lpstr>Arbitrage</vt:lpstr>
      <vt:lpstr>Arbitrage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règles du rugby</dc:title>
  <dc:creator>F DELAY GOYET</dc:creator>
  <cp:lastModifiedBy>F DELAY GOYET</cp:lastModifiedBy>
  <cp:revision>41</cp:revision>
  <dcterms:created xsi:type="dcterms:W3CDTF">2018-03-08T15:50:15Z</dcterms:created>
  <dcterms:modified xsi:type="dcterms:W3CDTF">2019-05-03T13:59:02Z</dcterms:modified>
</cp:coreProperties>
</file>