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6" r:id="rId4"/>
    <p:sldId id="259" r:id="rId5"/>
    <p:sldId id="260" r:id="rId6"/>
    <p:sldId id="261" r:id="rId7"/>
    <p:sldId id="269" r:id="rId8"/>
    <p:sldId id="262" r:id="rId9"/>
    <p:sldId id="263" r:id="rId10"/>
    <p:sldId id="270" r:id="rId11"/>
    <p:sldId id="265" r:id="rId12"/>
    <p:sldId id="271" r:id="rId13"/>
    <p:sldId id="268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025CA-A4C8-4379-A745-AA2DDBAC2A7B}" type="datetimeFigureOut">
              <a:rPr lang="fr-FR" smtClean="0"/>
              <a:t>09/11/2018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8568-DA81-4CF0-B699-F1949ECA8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57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025CA-A4C8-4379-A745-AA2DDBAC2A7B}" type="datetimeFigureOut">
              <a:rPr lang="fr-FR" smtClean="0"/>
              <a:t>09/11/2018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8568-DA81-4CF0-B699-F1949ECA8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413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025CA-A4C8-4379-A745-AA2DDBAC2A7B}" type="datetimeFigureOut">
              <a:rPr lang="fr-FR" smtClean="0"/>
              <a:t>09/11/2018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8568-DA81-4CF0-B699-F1949ECA8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5040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025CA-A4C8-4379-A745-AA2DDBAC2A7B}" type="datetimeFigureOut">
              <a:rPr lang="fr-FR" smtClean="0"/>
              <a:t>09/11/2018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8568-DA81-4CF0-B699-F1949ECA8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4212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025CA-A4C8-4379-A745-AA2DDBAC2A7B}" type="datetimeFigureOut">
              <a:rPr lang="fr-FR" smtClean="0"/>
              <a:t>09/11/2018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8568-DA81-4CF0-B699-F1949ECA8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828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025CA-A4C8-4379-A745-AA2DDBAC2A7B}" type="datetimeFigureOut">
              <a:rPr lang="fr-FR" smtClean="0"/>
              <a:t>09/11/2018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8568-DA81-4CF0-B699-F1949ECA8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27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025CA-A4C8-4379-A745-AA2DDBAC2A7B}" type="datetimeFigureOut">
              <a:rPr lang="fr-FR" smtClean="0"/>
              <a:t>09/11/2018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8568-DA81-4CF0-B699-F1949ECA8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0041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025CA-A4C8-4379-A745-AA2DDBAC2A7B}" type="datetimeFigureOut">
              <a:rPr lang="fr-FR" smtClean="0"/>
              <a:t>09/11/2018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8568-DA81-4CF0-B699-F1949ECA8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8511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025CA-A4C8-4379-A745-AA2DDBAC2A7B}" type="datetimeFigureOut">
              <a:rPr lang="fr-FR" smtClean="0"/>
              <a:t>09/11/2018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8568-DA81-4CF0-B699-F1949ECA8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838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025CA-A4C8-4379-A745-AA2DDBAC2A7B}" type="datetimeFigureOut">
              <a:rPr lang="fr-FR" smtClean="0"/>
              <a:t>09/11/2018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8568-DA81-4CF0-B699-F1949ECA8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1195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025CA-A4C8-4379-A745-AA2DDBAC2A7B}" type="datetimeFigureOut">
              <a:rPr lang="fr-FR" smtClean="0"/>
              <a:t>09/11/2018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A8568-DA81-4CF0-B699-F1949ECA8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2443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025CA-A4C8-4379-A745-AA2DDBAC2A7B}" type="datetimeFigureOut">
              <a:rPr lang="fr-FR" smtClean="0"/>
              <a:t>09/11/2018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A8568-DA81-4CF0-B699-F1949ECA8D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35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322" y="779140"/>
            <a:ext cx="5926480" cy="1964060"/>
          </a:xfrm>
          <a:prstGeom prst="rect">
            <a:avLst/>
          </a:prstGeom>
        </p:spPr>
      </p:pic>
      <p:grpSp>
        <p:nvGrpSpPr>
          <p:cNvPr id="5" name="Groupe 4"/>
          <p:cNvGrpSpPr/>
          <p:nvPr/>
        </p:nvGrpSpPr>
        <p:grpSpPr>
          <a:xfrm>
            <a:off x="558322" y="3536319"/>
            <a:ext cx="5483455" cy="2207685"/>
            <a:chOff x="828534" y="3181732"/>
            <a:chExt cx="5483455" cy="2207685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28534" y="3181732"/>
              <a:ext cx="5483455" cy="2207685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4821382" y="4378036"/>
              <a:ext cx="1482436" cy="997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6484802" y="2018785"/>
            <a:ext cx="5195455" cy="2713838"/>
            <a:chOff x="6303818" y="2827980"/>
            <a:chExt cx="4725435" cy="2223047"/>
          </a:xfrm>
        </p:grpSpPr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303818" y="2827980"/>
              <a:ext cx="4725435" cy="2223047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6303818" y="2827980"/>
              <a:ext cx="2410691" cy="5802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ZoneTexte 8"/>
          <p:cNvSpPr txBox="1"/>
          <p:nvPr/>
        </p:nvSpPr>
        <p:spPr>
          <a:xfrm>
            <a:off x="1376615" y="2770427"/>
            <a:ext cx="4378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ARRETER LES BOULES AVEC LE PIED 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914352" y="5771232"/>
            <a:ext cx="4378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OBSERVER LES BOULES EN MOUVEMENT</a:t>
            </a:r>
            <a:endParaRPr lang="fr-FR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6893511" y="4844083"/>
            <a:ext cx="4378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NE PAS TIRER SI QUELQU’UN EST DANS LA ZONE DE LANCER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798573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347844"/>
              </p:ext>
            </p:extLst>
          </p:nvPr>
        </p:nvGraphicFramePr>
        <p:xfrm>
          <a:off x="845127" y="1575869"/>
          <a:ext cx="9809018" cy="91440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862641">
                  <a:extLst>
                    <a:ext uri="{9D8B030D-6E8A-4147-A177-3AD203B41FA5}">
                      <a16:colId xmlns:a16="http://schemas.microsoft.com/office/drawing/2014/main" val="942214217"/>
                    </a:ext>
                  </a:extLst>
                </a:gridCol>
                <a:gridCol w="5812776">
                  <a:extLst>
                    <a:ext uri="{9D8B030D-6E8A-4147-A177-3AD203B41FA5}">
                      <a16:colId xmlns:a16="http://schemas.microsoft.com/office/drawing/2014/main" val="3959712494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34186294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Nombre </a:t>
                      </a:r>
                      <a:r>
                        <a:rPr lang="fr-FR" sz="2000" dirty="0" smtClean="0">
                          <a:effectLst/>
                        </a:rPr>
                        <a:t>de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boules </a:t>
                      </a:r>
                      <a:r>
                        <a:rPr lang="fr-FR" sz="2000" dirty="0">
                          <a:effectLst/>
                        </a:rPr>
                        <a:t>lancées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Total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Boules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lancées</a:t>
                      </a:r>
                      <a:r>
                        <a:rPr lang="fr-FR" sz="2000" dirty="0">
                          <a:effectLst/>
                        </a:rPr>
                        <a:t> </a:t>
                      </a:r>
                      <a:r>
                        <a:rPr lang="fr-FR" sz="2000" dirty="0" smtClean="0">
                          <a:effectLst/>
                        </a:rPr>
                        <a:t>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2017202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557371"/>
              </p:ext>
            </p:extLst>
          </p:nvPr>
        </p:nvGraphicFramePr>
        <p:xfrm>
          <a:off x="2303694" y="4436555"/>
          <a:ext cx="1750610" cy="16020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2848">
                  <a:extLst>
                    <a:ext uri="{9D8B030D-6E8A-4147-A177-3AD203B41FA5}">
                      <a16:colId xmlns:a16="http://schemas.microsoft.com/office/drawing/2014/main" val="3845720962"/>
                    </a:ext>
                  </a:extLst>
                </a:gridCol>
                <a:gridCol w="561166">
                  <a:extLst>
                    <a:ext uri="{9D8B030D-6E8A-4147-A177-3AD203B41FA5}">
                      <a16:colId xmlns:a16="http://schemas.microsoft.com/office/drawing/2014/main" val="2294020970"/>
                    </a:ext>
                  </a:extLst>
                </a:gridCol>
                <a:gridCol w="606596">
                  <a:extLst>
                    <a:ext uri="{9D8B030D-6E8A-4147-A177-3AD203B41FA5}">
                      <a16:colId xmlns:a16="http://schemas.microsoft.com/office/drawing/2014/main" val="119735743"/>
                    </a:ext>
                  </a:extLst>
                </a:gridCol>
              </a:tblGrid>
              <a:tr h="4567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020584"/>
                  </a:ext>
                </a:extLst>
              </a:tr>
              <a:tr h="5543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040686"/>
                  </a:ext>
                </a:extLst>
              </a:tr>
              <a:tr h="5910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/>
                      </a:r>
                      <a:br>
                        <a:rPr lang="fr-FR" sz="1100">
                          <a:effectLst/>
                        </a:rPr>
                      </a:b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091124"/>
                  </a:ext>
                </a:extLst>
              </a:tr>
            </a:tbl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019675" y="2931340"/>
            <a:ext cx="693679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kumimoji="0" lang="fr-FR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5019675" y="34369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5019675" y="34369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5019675" y="38941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1181967" y="3166358"/>
            <a:ext cx="1101003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fr-FR" altLang="fr-FR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POINTER : On </a:t>
            </a:r>
            <a:r>
              <a:rPr lang="fr-FR" altLang="fr-FR" dirty="0">
                <a:latin typeface="Calibri" panose="020F0502020204030204" pitchFamily="34" charset="0"/>
                <a:ea typeface="Times New Roman" panose="02020603050405020304" pitchFamily="18" charset="0"/>
              </a:rPr>
              <a:t>coche d’une croix chaque fois que la boule s’arrête dans la cible. On pose une </a:t>
            </a:r>
            <a:r>
              <a:rPr lang="fr-FR" altLang="fr-FR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balise.</a:t>
            </a:r>
          </a:p>
          <a:p>
            <a:pPr>
              <a:spcBef>
                <a:spcPts val="1200"/>
              </a:spcBef>
            </a:pPr>
            <a:r>
              <a:rPr lang="fr-FR" dirty="0" smtClean="0">
                <a:latin typeface="Calibri" panose="020F0502020204030204" pitchFamily="34" charset="0"/>
              </a:rPr>
              <a:t>TIRER : </a:t>
            </a:r>
            <a:r>
              <a:rPr lang="fr-FR" dirty="0"/>
              <a:t>On coche d’une croix chaque fois que la boule atteint une cible. On enlève la balise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4054304" y="4418237"/>
            <a:ext cx="4705753" cy="16020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>
            <a:cxnSpLocks noChangeShapeType="1"/>
          </p:cNvCxnSpPr>
          <p:nvPr/>
        </p:nvCxnSpPr>
        <p:spPr bwMode="auto">
          <a:xfrm>
            <a:off x="8170864" y="4436555"/>
            <a:ext cx="3318" cy="158373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" name="Groupe 6"/>
          <p:cNvGrpSpPr>
            <a:grpSpLocks/>
          </p:cNvGrpSpPr>
          <p:nvPr/>
        </p:nvGrpSpPr>
        <p:grpSpPr bwMode="auto">
          <a:xfrm>
            <a:off x="8352819" y="4955438"/>
            <a:ext cx="228600" cy="342900"/>
            <a:chOff x="11029" y="5554"/>
            <a:chExt cx="360" cy="540"/>
          </a:xfrm>
        </p:grpSpPr>
        <p:grpSp>
          <p:nvGrpSpPr>
            <p:cNvPr id="8" name="Group 156"/>
            <p:cNvGrpSpPr>
              <a:grpSpLocks/>
            </p:cNvGrpSpPr>
            <p:nvPr/>
          </p:nvGrpSpPr>
          <p:grpSpPr bwMode="auto">
            <a:xfrm>
              <a:off x="11209" y="5554"/>
              <a:ext cx="180" cy="540"/>
              <a:chOff x="11029" y="5197"/>
              <a:chExt cx="360" cy="900"/>
            </a:xfrm>
          </p:grpSpPr>
          <p:sp>
            <p:nvSpPr>
              <p:cNvPr id="10" name="Oval 157"/>
              <p:cNvSpPr>
                <a:spLocks noChangeArrowheads="1"/>
              </p:cNvSpPr>
              <p:nvPr/>
            </p:nvSpPr>
            <p:spPr bwMode="auto">
              <a:xfrm>
                <a:off x="11029" y="5458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11" name="AutoShape 158"/>
              <p:cNvSpPr>
                <a:spLocks/>
              </p:cNvSpPr>
              <p:nvPr/>
            </p:nvSpPr>
            <p:spPr bwMode="auto">
              <a:xfrm>
                <a:off x="11029" y="5197"/>
                <a:ext cx="360" cy="900"/>
              </a:xfrm>
              <a:prstGeom prst="rightBracket">
                <a:avLst>
                  <a:gd name="adj" fmla="val 20833"/>
                </a:avLst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fr-FR"/>
              </a:p>
            </p:txBody>
          </p:sp>
        </p:grpSp>
        <p:sp>
          <p:nvSpPr>
            <p:cNvPr id="9" name="Oval 159" descr="Treillis blanc"/>
            <p:cNvSpPr>
              <a:spLocks noChangeArrowheads="1"/>
            </p:cNvSpPr>
            <p:nvPr/>
          </p:nvSpPr>
          <p:spPr bwMode="auto">
            <a:xfrm>
              <a:off x="11029" y="5557"/>
              <a:ext cx="180" cy="180"/>
            </a:xfrm>
            <a:prstGeom prst="ellipse">
              <a:avLst/>
            </a:prstGeom>
            <a:pattFill prst="openDmnd">
              <a:fgClr>
                <a:srgbClr val="C0C0C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fr-FR"/>
            </a:p>
          </p:txBody>
        </p:sp>
      </p:grpSp>
      <p:sp>
        <p:nvSpPr>
          <p:cNvPr id="20" name="ZoneTexte 19"/>
          <p:cNvSpPr txBox="1"/>
          <p:nvPr/>
        </p:nvSpPr>
        <p:spPr>
          <a:xfrm>
            <a:off x="845127" y="360217"/>
            <a:ext cx="9809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FICHE DE RESULTATS : DES DAMIERS POUR TIRER/POINTER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3279392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2867892" y="429490"/>
            <a:ext cx="5902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LE TIR EN NAVETTE</a:t>
            </a:r>
            <a:endParaRPr lang="fr-FR" sz="28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828464" y="4803171"/>
            <a:ext cx="107400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Consignes :</a:t>
            </a:r>
          </a:p>
          <a:p>
            <a:r>
              <a:rPr lang="fr-FR" dirty="0" smtClean="0"/>
              <a:t>Je lance ma boule, je la suis, je la récupère, je le lance à nouveau depuis la 2</a:t>
            </a:r>
            <a:r>
              <a:rPr lang="fr-FR" baseline="30000" dirty="0" smtClean="0"/>
              <a:t>ème</a:t>
            </a:r>
            <a:r>
              <a:rPr lang="fr-FR" dirty="0" smtClean="0"/>
              <a:t> zone d’élan…. </a:t>
            </a:r>
            <a:r>
              <a:rPr lang="fr-FR" dirty="0" err="1" smtClean="0"/>
              <a:t>etc</a:t>
            </a:r>
            <a:r>
              <a:rPr lang="fr-FR" dirty="0" smtClean="0"/>
              <a:t> </a:t>
            </a:r>
          </a:p>
          <a:p>
            <a:r>
              <a:rPr lang="fr-FR" dirty="0" smtClean="0"/>
              <a:t>Je lance 6 fois (</a:t>
            </a:r>
            <a:r>
              <a:rPr lang="fr-FR" dirty="0"/>
              <a:t>3 aller-retour) dans les pneus sans marquer de temps d’arrêt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874796" y="925718"/>
            <a:ext cx="10419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Ce qu’il faut faire :</a:t>
            </a:r>
          </a:p>
          <a:p>
            <a:r>
              <a:rPr lang="fr-FR" b="1" u="sng" dirty="0"/>
              <a:t>Le joueur</a:t>
            </a:r>
            <a:r>
              <a:rPr lang="fr-FR" dirty="0"/>
              <a:t> : Lancer sa boule directement sur ou dans le pneu (ou la cible) en course continue.</a:t>
            </a:r>
          </a:p>
          <a:p>
            <a:r>
              <a:rPr lang="fr-FR" b="1" u="sng" dirty="0"/>
              <a:t>Les partenaires : </a:t>
            </a:r>
            <a:r>
              <a:rPr lang="fr-FR" dirty="0"/>
              <a:t>Tenir son rôle en toute sécurité pour faciliter la performance du joueur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828465" y="5874668"/>
            <a:ext cx="97646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J’ai réussi si…</a:t>
            </a:r>
          </a:p>
          <a:p>
            <a:r>
              <a:rPr lang="fr-FR" dirty="0" smtClean="0"/>
              <a:t>J’ai atteint la </a:t>
            </a:r>
            <a:r>
              <a:rPr lang="fr-FR" dirty="0" smtClean="0"/>
              <a:t>cible </a:t>
            </a:r>
            <a:r>
              <a:rPr lang="fr-FR" dirty="0" smtClean="0"/>
              <a:t>(sans rebond) au </a:t>
            </a:r>
            <a:r>
              <a:rPr lang="fr-FR" dirty="0"/>
              <a:t>moins 2 </a:t>
            </a:r>
            <a:r>
              <a:rPr lang="fr-FR" dirty="0" smtClean="0"/>
              <a:t>fois </a:t>
            </a:r>
            <a:r>
              <a:rPr lang="fr-FR" dirty="0"/>
              <a:t>sur </a:t>
            </a:r>
            <a:r>
              <a:rPr lang="fr-FR" dirty="0" smtClean="0"/>
              <a:t>6, (dans un temps donné).</a:t>
            </a:r>
            <a:endParaRPr lang="fr-FR" dirty="0"/>
          </a:p>
        </p:txBody>
      </p:sp>
      <p:grpSp>
        <p:nvGrpSpPr>
          <p:cNvPr id="44" name="Groupe 43"/>
          <p:cNvGrpSpPr/>
          <p:nvPr/>
        </p:nvGrpSpPr>
        <p:grpSpPr>
          <a:xfrm>
            <a:off x="1252968" y="1747775"/>
            <a:ext cx="10041300" cy="3358352"/>
            <a:chOff x="1252968" y="1747775"/>
            <a:chExt cx="10041300" cy="3358352"/>
          </a:xfrm>
        </p:grpSpPr>
        <p:sp>
          <p:nvSpPr>
            <p:cNvPr id="6" name="Parallélogramme 5"/>
            <p:cNvSpPr/>
            <p:nvPr/>
          </p:nvSpPr>
          <p:spPr>
            <a:xfrm>
              <a:off x="1537856" y="2947861"/>
              <a:ext cx="9127337" cy="1288474"/>
            </a:xfrm>
            <a:prstGeom prst="parallelogram">
              <a:avLst>
                <a:gd name="adj" fmla="val 80882"/>
              </a:avLst>
            </a:prstGeom>
            <a:noFill/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" name="Connecteur droit 10"/>
            <p:cNvCxnSpPr/>
            <p:nvPr/>
          </p:nvCxnSpPr>
          <p:spPr>
            <a:xfrm flipH="1">
              <a:off x="8307002" y="2959352"/>
              <a:ext cx="718695" cy="7037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Image 1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486" t="8009" r="15461" b="11472"/>
            <a:stretch/>
          </p:blipFill>
          <p:spPr>
            <a:xfrm flipH="1">
              <a:off x="5753252" y="1747775"/>
              <a:ext cx="469728" cy="1113206"/>
            </a:xfrm>
            <a:prstGeom prst="rect">
              <a:avLst/>
            </a:prstGeom>
          </p:spPr>
        </p:pic>
        <p:grpSp>
          <p:nvGrpSpPr>
            <p:cNvPr id="20" name="Groupe 19"/>
            <p:cNvGrpSpPr/>
            <p:nvPr/>
          </p:nvGrpSpPr>
          <p:grpSpPr>
            <a:xfrm>
              <a:off x="9756164" y="2163275"/>
              <a:ext cx="696239" cy="1248401"/>
              <a:chOff x="8418647" y="2061165"/>
              <a:chExt cx="811460" cy="1248401"/>
            </a:xfrm>
          </p:grpSpPr>
          <p:pic>
            <p:nvPicPr>
              <p:cNvPr id="18" name="Image 17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203" t="13474" r="27373" b="8950"/>
              <a:stretch/>
            </p:blipFill>
            <p:spPr>
              <a:xfrm>
                <a:off x="8418647" y="2061165"/>
                <a:ext cx="811460" cy="1248401"/>
              </a:xfrm>
              <a:prstGeom prst="rect">
                <a:avLst/>
              </a:prstGeom>
            </p:spPr>
          </p:pic>
          <p:sp>
            <p:nvSpPr>
              <p:cNvPr id="19" name="Ellipse 18"/>
              <p:cNvSpPr/>
              <p:nvPr/>
            </p:nvSpPr>
            <p:spPr>
              <a:xfrm>
                <a:off x="8470651" y="2721034"/>
                <a:ext cx="124709" cy="1219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23" name="Connecteur droit avec flèche 22"/>
            <p:cNvCxnSpPr/>
            <p:nvPr/>
          </p:nvCxnSpPr>
          <p:spPr>
            <a:xfrm flipH="1">
              <a:off x="5584300" y="3265482"/>
              <a:ext cx="2031977" cy="0"/>
            </a:xfrm>
            <a:prstGeom prst="straightConnector1">
              <a:avLst/>
            </a:prstGeom>
            <a:ln w="762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avec flèche 30"/>
            <p:cNvCxnSpPr/>
            <p:nvPr/>
          </p:nvCxnSpPr>
          <p:spPr>
            <a:xfrm flipH="1">
              <a:off x="8799043" y="3256768"/>
              <a:ext cx="878644" cy="0"/>
            </a:xfrm>
            <a:prstGeom prst="straightConnector1">
              <a:avLst/>
            </a:prstGeom>
            <a:ln w="76200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Ellipse 31"/>
            <p:cNvSpPr/>
            <p:nvPr/>
          </p:nvSpPr>
          <p:spPr>
            <a:xfrm>
              <a:off x="3222477" y="3065345"/>
              <a:ext cx="1275382" cy="38284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7315067" y="3766227"/>
              <a:ext cx="1275382" cy="38284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4" name="Connecteur droit 33"/>
            <p:cNvCxnSpPr/>
            <p:nvPr/>
          </p:nvCxnSpPr>
          <p:spPr>
            <a:xfrm flipH="1">
              <a:off x="3025948" y="3489447"/>
              <a:ext cx="608486" cy="73585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Flèche courbée vers la droite 1"/>
            <p:cNvSpPr/>
            <p:nvPr/>
          </p:nvSpPr>
          <p:spPr>
            <a:xfrm rot="244516">
              <a:off x="1252968" y="2946744"/>
              <a:ext cx="930517" cy="1312124"/>
            </a:xfrm>
            <a:prstGeom prst="curvedRightArrow">
              <a:avLst>
                <a:gd name="adj1" fmla="val 13582"/>
                <a:gd name="adj2" fmla="val 50000"/>
                <a:gd name="adj3" fmla="val 2500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pic>
          <p:nvPicPr>
            <p:cNvPr id="35" name="Image 3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243" t="8009" r="15461" b="11472"/>
            <a:stretch/>
          </p:blipFill>
          <p:spPr>
            <a:xfrm flipH="1">
              <a:off x="5514138" y="3992921"/>
              <a:ext cx="587386" cy="1113206"/>
            </a:xfrm>
            <a:prstGeom prst="rect">
              <a:avLst/>
            </a:prstGeom>
          </p:spPr>
        </p:pic>
        <p:sp>
          <p:nvSpPr>
            <p:cNvPr id="3" name="ZoneTexte 2"/>
            <p:cNvSpPr txBox="1"/>
            <p:nvPr/>
          </p:nvSpPr>
          <p:spPr>
            <a:xfrm>
              <a:off x="5961658" y="4567872"/>
              <a:ext cx="12772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MARQUEUR</a:t>
              </a:r>
              <a:endParaRPr lang="fr-FR" dirty="0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6218914" y="2303810"/>
              <a:ext cx="16272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CHRONOMETREUR</a:t>
              </a:r>
              <a:endParaRPr lang="fr-FR" dirty="0"/>
            </a:p>
          </p:txBody>
        </p:sp>
        <p:cxnSp>
          <p:nvCxnSpPr>
            <p:cNvPr id="39" name="Connecteur droit avec flèche 38"/>
            <p:cNvCxnSpPr/>
            <p:nvPr/>
          </p:nvCxnSpPr>
          <p:spPr>
            <a:xfrm>
              <a:off x="4847977" y="3879774"/>
              <a:ext cx="1810550" cy="30309"/>
            </a:xfrm>
            <a:prstGeom prst="straightConnector1">
              <a:avLst/>
            </a:prstGeom>
            <a:ln w="762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ZoneTexte 40"/>
            <p:cNvSpPr txBox="1"/>
            <p:nvPr/>
          </p:nvSpPr>
          <p:spPr>
            <a:xfrm>
              <a:off x="10381871" y="2327753"/>
              <a:ext cx="9123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LANCEUR</a:t>
              </a:r>
              <a:endParaRPr lang="fr-FR" dirty="0"/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8666350" y="3297156"/>
              <a:ext cx="13751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ZONE D’ELAN</a:t>
              </a:r>
              <a:endParaRPr lang="fr-FR" dirty="0"/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2183548" y="3686779"/>
              <a:ext cx="13751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ZONE D’ELAN</a:t>
              </a:r>
              <a:endParaRPr lang="fr-FR" dirty="0"/>
            </a:p>
          </p:txBody>
        </p:sp>
      </p:grpSp>
      <p:sp>
        <p:nvSpPr>
          <p:cNvPr id="45" name="Flèche courbée vers la droite 44"/>
          <p:cNvSpPr/>
          <p:nvPr/>
        </p:nvSpPr>
        <p:spPr>
          <a:xfrm rot="244516" flipH="1" flipV="1">
            <a:off x="10386407" y="2992692"/>
            <a:ext cx="986843" cy="1364779"/>
          </a:xfrm>
          <a:prstGeom prst="curvedRightArrow">
            <a:avLst>
              <a:gd name="adj1" fmla="val 13582"/>
              <a:gd name="adj2" fmla="val 50000"/>
              <a:gd name="adj3" fmla="val 2500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" name="Triangle isocèle 3"/>
          <p:cNvSpPr/>
          <p:nvPr/>
        </p:nvSpPr>
        <p:spPr>
          <a:xfrm>
            <a:off x="3754582" y="2959351"/>
            <a:ext cx="180109" cy="297417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Triangle isocèle 27"/>
          <p:cNvSpPr/>
          <p:nvPr/>
        </p:nvSpPr>
        <p:spPr>
          <a:xfrm>
            <a:off x="7826636" y="3656041"/>
            <a:ext cx="180109" cy="297417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3681624" y="3172221"/>
            <a:ext cx="775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1 point</a:t>
            </a:r>
            <a:endParaRPr lang="fr-FR" sz="1400" dirty="0"/>
          </a:p>
        </p:txBody>
      </p:sp>
      <p:sp>
        <p:nvSpPr>
          <p:cNvPr id="30" name="ZoneTexte 29"/>
          <p:cNvSpPr txBox="1"/>
          <p:nvPr/>
        </p:nvSpPr>
        <p:spPr>
          <a:xfrm>
            <a:off x="3528541" y="2696307"/>
            <a:ext cx="775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3</a:t>
            </a:r>
            <a:r>
              <a:rPr lang="fr-FR" sz="1400" dirty="0" smtClean="0"/>
              <a:t> points</a:t>
            </a:r>
            <a:endParaRPr lang="fr-FR" sz="1400" dirty="0"/>
          </a:p>
        </p:txBody>
      </p:sp>
      <p:sp>
        <p:nvSpPr>
          <p:cNvPr id="36" name="ZoneTexte 35"/>
          <p:cNvSpPr txBox="1"/>
          <p:nvPr/>
        </p:nvSpPr>
        <p:spPr>
          <a:xfrm>
            <a:off x="7773037" y="3856049"/>
            <a:ext cx="775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1 point</a:t>
            </a:r>
            <a:endParaRPr lang="fr-FR" sz="1400" dirty="0"/>
          </a:p>
        </p:txBody>
      </p:sp>
      <p:sp>
        <p:nvSpPr>
          <p:cNvPr id="38" name="ZoneTexte 37"/>
          <p:cNvSpPr txBox="1"/>
          <p:nvPr/>
        </p:nvSpPr>
        <p:spPr>
          <a:xfrm>
            <a:off x="7601947" y="3390059"/>
            <a:ext cx="775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3</a:t>
            </a:r>
            <a:r>
              <a:rPr lang="fr-FR" sz="1400" dirty="0" smtClean="0"/>
              <a:t> points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751456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354052"/>
              </p:ext>
            </p:extLst>
          </p:nvPr>
        </p:nvGraphicFramePr>
        <p:xfrm>
          <a:off x="2041670" y="1186751"/>
          <a:ext cx="8049488" cy="43891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{0505E3EF-67EA-436B-97B2-0124C06EBD24}</a:tableStyleId>
              </a:tblPr>
              <a:tblGrid>
                <a:gridCol w="764212">
                  <a:extLst>
                    <a:ext uri="{9D8B030D-6E8A-4147-A177-3AD203B41FA5}">
                      <a16:colId xmlns:a16="http://schemas.microsoft.com/office/drawing/2014/main" val="2672594683"/>
                    </a:ext>
                  </a:extLst>
                </a:gridCol>
                <a:gridCol w="1040528">
                  <a:extLst>
                    <a:ext uri="{9D8B030D-6E8A-4147-A177-3AD203B41FA5}">
                      <a16:colId xmlns:a16="http://schemas.microsoft.com/office/drawing/2014/main" val="2413997725"/>
                    </a:ext>
                  </a:extLst>
                </a:gridCol>
                <a:gridCol w="1040528">
                  <a:extLst>
                    <a:ext uri="{9D8B030D-6E8A-4147-A177-3AD203B41FA5}">
                      <a16:colId xmlns:a16="http://schemas.microsoft.com/office/drawing/2014/main" val="1317265378"/>
                    </a:ext>
                  </a:extLst>
                </a:gridCol>
                <a:gridCol w="1040528">
                  <a:extLst>
                    <a:ext uri="{9D8B030D-6E8A-4147-A177-3AD203B41FA5}">
                      <a16:colId xmlns:a16="http://schemas.microsoft.com/office/drawing/2014/main" val="3942421818"/>
                    </a:ext>
                  </a:extLst>
                </a:gridCol>
                <a:gridCol w="1041318">
                  <a:extLst>
                    <a:ext uri="{9D8B030D-6E8A-4147-A177-3AD203B41FA5}">
                      <a16:colId xmlns:a16="http://schemas.microsoft.com/office/drawing/2014/main" val="2239224374"/>
                    </a:ext>
                  </a:extLst>
                </a:gridCol>
                <a:gridCol w="1040528">
                  <a:extLst>
                    <a:ext uri="{9D8B030D-6E8A-4147-A177-3AD203B41FA5}">
                      <a16:colId xmlns:a16="http://schemas.microsoft.com/office/drawing/2014/main" val="1820136697"/>
                    </a:ext>
                  </a:extLst>
                </a:gridCol>
                <a:gridCol w="1040528">
                  <a:extLst>
                    <a:ext uri="{9D8B030D-6E8A-4147-A177-3AD203B41FA5}">
                      <a16:colId xmlns:a16="http://schemas.microsoft.com/office/drawing/2014/main" val="3800018173"/>
                    </a:ext>
                  </a:extLst>
                </a:gridCol>
                <a:gridCol w="1041318">
                  <a:extLst>
                    <a:ext uri="{9D8B030D-6E8A-4147-A177-3AD203B41FA5}">
                      <a16:colId xmlns:a16="http://schemas.microsoft.com/office/drawing/2014/main" val="914536376"/>
                    </a:ext>
                  </a:extLst>
                </a:gridCol>
              </a:tblGrid>
              <a:tr h="7088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Essai</a:t>
                      </a:r>
                      <a:endParaRPr lang="fr-FR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sym typeface="Wingdings" panose="05000000000000000000" pitchFamily="2" charset="2"/>
                        </a:rPr>
                        <a:t>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</a:t>
                      </a:r>
                      <a:r>
                        <a:rPr lang="fr-FR" sz="2000" baseline="30000" dirty="0">
                          <a:effectLst/>
                        </a:rPr>
                        <a:t>ère</a:t>
                      </a:r>
                      <a:r>
                        <a:rPr lang="fr-FR" sz="2000" dirty="0">
                          <a:effectLst/>
                        </a:rPr>
                        <a:t> boule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2</a:t>
                      </a:r>
                      <a:r>
                        <a:rPr lang="fr-FR" sz="2000" baseline="30000" dirty="0">
                          <a:effectLst/>
                        </a:rPr>
                        <a:t>ème</a:t>
                      </a:r>
                      <a:r>
                        <a:rPr lang="fr-FR" sz="2000" dirty="0">
                          <a:effectLst/>
                        </a:rPr>
                        <a:t> boule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3</a:t>
                      </a:r>
                      <a:r>
                        <a:rPr lang="fr-FR" sz="2000" baseline="30000" dirty="0">
                          <a:effectLst/>
                        </a:rPr>
                        <a:t>ème</a:t>
                      </a:r>
                      <a:r>
                        <a:rPr lang="fr-FR" sz="2000" dirty="0">
                          <a:effectLst/>
                        </a:rPr>
                        <a:t> boule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4</a:t>
                      </a:r>
                      <a:r>
                        <a:rPr lang="fr-FR" sz="2000" baseline="30000" dirty="0">
                          <a:effectLst/>
                        </a:rPr>
                        <a:t>ème</a:t>
                      </a:r>
                      <a:r>
                        <a:rPr lang="fr-FR" sz="2000" dirty="0">
                          <a:effectLst/>
                        </a:rPr>
                        <a:t> boule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5</a:t>
                      </a:r>
                      <a:r>
                        <a:rPr lang="fr-FR" sz="2000" baseline="30000" dirty="0">
                          <a:effectLst/>
                        </a:rPr>
                        <a:t>ème</a:t>
                      </a:r>
                      <a:r>
                        <a:rPr lang="fr-FR" sz="2000" dirty="0">
                          <a:effectLst/>
                        </a:rPr>
                        <a:t> boule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6</a:t>
                      </a:r>
                      <a:r>
                        <a:rPr lang="fr-FR" sz="2000" baseline="30000">
                          <a:effectLst/>
                        </a:rPr>
                        <a:t>ème</a:t>
                      </a:r>
                      <a:r>
                        <a:rPr lang="fr-FR" sz="2000">
                          <a:effectLst/>
                        </a:rPr>
                        <a:t> boule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SCORE FINAL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9979827"/>
                  </a:ext>
                </a:extLst>
              </a:tr>
              <a:tr h="7088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N°1</a:t>
                      </a:r>
                      <a:endParaRPr lang="fr-FR" sz="2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598974"/>
                  </a:ext>
                </a:extLst>
              </a:tr>
              <a:tr h="7088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N°2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626224"/>
                  </a:ext>
                </a:extLst>
              </a:tr>
              <a:tr h="7088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N°3</a:t>
                      </a:r>
                      <a:endParaRPr lang="fr-FR" sz="2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7997570"/>
                  </a:ext>
                </a:extLst>
              </a:tr>
              <a:tr h="7088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N°4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5910142"/>
                  </a:ext>
                </a:extLst>
              </a:tr>
              <a:tr h="7088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N°5</a:t>
                      </a:r>
                      <a:endParaRPr lang="fr-FR" sz="2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</a:rPr>
                        <a:t> 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089229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41670" y="5575871"/>
            <a:ext cx="8274316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Score :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cible manquée : 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0 point  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boule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dans la cible 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1 point   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quille touchée</a:t>
            </a:r>
            <a:r>
              <a:rPr kumimoji="0" lang="fr-FR" alt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: 3 points</a:t>
            </a:r>
            <a:endParaRPr kumimoji="0" lang="fr-FR" alt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454727" y="429490"/>
            <a:ext cx="9074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FICHE DE RESULTATS : LE </a:t>
            </a:r>
            <a:r>
              <a:rPr lang="fr-FR" sz="2800" b="1" dirty="0" smtClean="0"/>
              <a:t>TIR EN NAVETTE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105392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2867892" y="429490"/>
            <a:ext cx="5902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LE </a:t>
            </a:r>
            <a:r>
              <a:rPr lang="fr-FR" sz="2800" b="1" dirty="0" smtClean="0"/>
              <a:t>MATCH</a:t>
            </a:r>
            <a:endParaRPr lang="fr-FR" sz="28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887902" y="3764855"/>
            <a:ext cx="1044511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Consignes :</a:t>
            </a:r>
          </a:p>
          <a:p>
            <a:r>
              <a:rPr lang="fr-FR" dirty="0"/>
              <a:t>- </a:t>
            </a:r>
            <a:r>
              <a:rPr lang="fr-FR" dirty="0" smtClean="0"/>
              <a:t>Score : La boule la plus proche du but rapporte un point à l’équipe correspondante. Si cette équipe a d ’autres boules plus proches du but que celles de l'autre équipe, elle marque autant de points que de boules.</a:t>
            </a:r>
          </a:p>
          <a:p>
            <a:r>
              <a:rPr lang="fr-FR" dirty="0" smtClean="0"/>
              <a:t>- Une </a:t>
            </a:r>
            <a:r>
              <a:rPr lang="fr-FR" dirty="0"/>
              <a:t>partie se joue en 5 points. La 1</a:t>
            </a:r>
            <a:r>
              <a:rPr lang="fr-FR" baseline="30000" dirty="0"/>
              <a:t>ère</a:t>
            </a:r>
            <a:r>
              <a:rPr lang="fr-FR" dirty="0"/>
              <a:t> équipe à atteindre les 5 points a gagné.</a:t>
            </a:r>
          </a:p>
          <a:p>
            <a:r>
              <a:rPr lang="fr-FR" dirty="0" smtClean="0"/>
              <a:t>- Sécurité : quand </a:t>
            </a:r>
            <a:r>
              <a:rPr lang="fr-FR" dirty="0"/>
              <a:t>un des joueurs lance une boule, tous les joueurs doivent être dans la zone de lancer, </a:t>
            </a:r>
            <a:r>
              <a:rPr lang="fr-FR" b="1" dirty="0"/>
              <a:t>derrière lui</a:t>
            </a:r>
            <a:r>
              <a:rPr lang="fr-FR" dirty="0" smtClean="0"/>
              <a:t>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94842" y="786619"/>
            <a:ext cx="107372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Ce qu’il faut faire :</a:t>
            </a:r>
          </a:p>
          <a:p>
            <a:r>
              <a:rPr lang="fr-FR" dirty="0"/>
              <a:t>Placer ses boules le plus près possible du “but”. L’adversaire essaie à son tour de placer les siennes encore plus près de ce but ou d’enlever celles qui le </a:t>
            </a:r>
            <a:r>
              <a:rPr lang="fr-FR" dirty="0" smtClean="0"/>
              <a:t>gênent... </a:t>
            </a:r>
            <a:r>
              <a:rPr lang="fr-FR" dirty="0"/>
              <a:t>Toutes les boules une fois jouées marquent la fin d’une partie.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894842" y="5806105"/>
            <a:ext cx="105351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J’ai réussi si</a:t>
            </a:r>
            <a:r>
              <a:rPr lang="fr-FR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fr-FR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J'arrive à jouer avec les autres en respectant les règles</a:t>
            </a:r>
            <a:endParaRPr lang="fr-FR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arallélogramme 5"/>
          <p:cNvSpPr/>
          <p:nvPr/>
        </p:nvSpPr>
        <p:spPr>
          <a:xfrm>
            <a:off x="1287134" y="2231114"/>
            <a:ext cx="9127337" cy="1288474"/>
          </a:xfrm>
          <a:prstGeom prst="parallelogram">
            <a:avLst>
              <a:gd name="adj" fmla="val 80882"/>
            </a:avLst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flipH="1">
            <a:off x="7645710" y="2262006"/>
            <a:ext cx="1052946" cy="12884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86" t="8009" r="15461" b="11472"/>
          <a:stretch/>
        </p:blipFill>
        <p:spPr>
          <a:xfrm>
            <a:off x="10231194" y="1807657"/>
            <a:ext cx="493437" cy="1113206"/>
          </a:xfrm>
          <a:prstGeom prst="rect">
            <a:avLst/>
          </a:prstGeom>
        </p:spPr>
      </p:pic>
      <p:grpSp>
        <p:nvGrpSpPr>
          <p:cNvPr id="20" name="Groupe 19"/>
          <p:cNvGrpSpPr/>
          <p:nvPr/>
        </p:nvGrpSpPr>
        <p:grpSpPr>
          <a:xfrm>
            <a:off x="9254059" y="1807657"/>
            <a:ext cx="696239" cy="1248401"/>
            <a:chOff x="8418647" y="2061165"/>
            <a:chExt cx="811460" cy="1248401"/>
          </a:xfrm>
        </p:grpSpPr>
        <p:pic>
          <p:nvPicPr>
            <p:cNvPr id="18" name="Image 1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203" t="13474" r="27373" b="8950"/>
            <a:stretch/>
          </p:blipFill>
          <p:spPr>
            <a:xfrm>
              <a:off x="8418647" y="2061165"/>
              <a:ext cx="811460" cy="1248401"/>
            </a:xfrm>
            <a:prstGeom prst="rect">
              <a:avLst/>
            </a:prstGeom>
          </p:spPr>
        </p:pic>
        <p:sp>
          <p:nvSpPr>
            <p:cNvPr id="19" name="Ellipse 18"/>
            <p:cNvSpPr/>
            <p:nvPr/>
          </p:nvSpPr>
          <p:spPr>
            <a:xfrm>
              <a:off x="8470651" y="2721034"/>
              <a:ext cx="124709" cy="12192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25" name="Connecteur droit avec flèche 24"/>
          <p:cNvCxnSpPr/>
          <p:nvPr/>
        </p:nvCxnSpPr>
        <p:spPr>
          <a:xfrm flipH="1">
            <a:off x="8375415" y="2832305"/>
            <a:ext cx="878644" cy="0"/>
          </a:xfrm>
          <a:prstGeom prst="straightConnector1">
            <a:avLst/>
          </a:prstGeom>
          <a:ln w="7620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8117880" y="3080763"/>
            <a:ext cx="1375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ZONE D’ELAN</a:t>
            </a:r>
            <a:endParaRPr lang="fr-FR" dirty="0"/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86" t="8009" r="15461" b="11472"/>
          <a:stretch/>
        </p:blipFill>
        <p:spPr>
          <a:xfrm>
            <a:off x="9813166" y="2922912"/>
            <a:ext cx="493437" cy="1113206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86" t="8009" r="15461" b="11472"/>
          <a:stretch/>
        </p:blipFill>
        <p:spPr>
          <a:xfrm>
            <a:off x="10426626" y="2961159"/>
            <a:ext cx="493437" cy="1113206"/>
          </a:xfrm>
          <a:prstGeom prst="rect">
            <a:avLst/>
          </a:prstGeom>
        </p:spPr>
      </p:pic>
      <p:sp>
        <p:nvSpPr>
          <p:cNvPr id="7" name="Ellipse 6"/>
          <p:cNvSpPr/>
          <p:nvPr/>
        </p:nvSpPr>
        <p:spPr>
          <a:xfrm>
            <a:off x="2576945" y="2819184"/>
            <a:ext cx="96982" cy="10167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2895601" y="2467526"/>
            <a:ext cx="235526" cy="2302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2038206" y="2896505"/>
            <a:ext cx="235526" cy="2302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711372" y="2965618"/>
            <a:ext cx="235526" cy="2302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10641853" y="2523742"/>
            <a:ext cx="9123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70C0"/>
                </a:solidFill>
              </a:rPr>
              <a:t>EQUIPE 1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10840735" y="3393715"/>
            <a:ext cx="9123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EQUIPE 2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9813166" y="3546628"/>
            <a:ext cx="137132" cy="1548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9698346" y="3479515"/>
            <a:ext cx="137132" cy="1548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10477912" y="3634379"/>
            <a:ext cx="137132" cy="1548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10260047" y="2460751"/>
            <a:ext cx="107001" cy="121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555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405853" y="385305"/>
            <a:ext cx="5967238" cy="3341567"/>
            <a:chOff x="766072" y="925633"/>
            <a:chExt cx="4979491" cy="2540625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6072" y="925633"/>
              <a:ext cx="4979491" cy="2540625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3519055" y="3075709"/>
              <a:ext cx="1717963" cy="3905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4964952" y="2451201"/>
            <a:ext cx="6812855" cy="3772641"/>
            <a:chOff x="4964952" y="2451201"/>
            <a:chExt cx="6812855" cy="3772641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64952" y="2451201"/>
              <a:ext cx="6812855" cy="3772641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4964953" y="4419600"/>
              <a:ext cx="798716" cy="76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233759" y="2451201"/>
              <a:ext cx="1439185" cy="4721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873015" y="3878661"/>
            <a:ext cx="4378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NE PAS TRAVERSER LES ZONES DE LANCER</a:t>
            </a:r>
            <a:endParaRPr lang="fr-FR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6677890" y="6039176"/>
            <a:ext cx="4378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RESPECTER LES COULOIRS DE CIRCULATION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610822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2867892" y="429490"/>
            <a:ext cx="5902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LES RECTANGLES (POINTER)</a:t>
            </a:r>
            <a:endParaRPr lang="fr-FR" sz="28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972626" y="4034735"/>
            <a:ext cx="103603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Consignes :</a:t>
            </a:r>
          </a:p>
          <a:p>
            <a:r>
              <a:rPr lang="fr-FR" dirty="0" smtClean="0"/>
              <a:t>1- J’annonce la cible que je vise</a:t>
            </a:r>
          </a:p>
          <a:p>
            <a:r>
              <a:rPr lang="fr-FR" dirty="0" smtClean="0"/>
              <a:t>2- Je lance mes 2 boules</a:t>
            </a:r>
          </a:p>
          <a:p>
            <a:r>
              <a:rPr lang="fr-FR" dirty="0" smtClean="0"/>
              <a:t>3- Je vais les chercher</a:t>
            </a:r>
          </a:p>
          <a:p>
            <a:r>
              <a:rPr lang="fr-FR" dirty="0" smtClean="0"/>
              <a:t>4- Je reviens par le couloir et je les donne à mon camarade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955964" y="1183772"/>
            <a:ext cx="9482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Ce qu’il faut faire :</a:t>
            </a:r>
          </a:p>
          <a:p>
            <a:pPr>
              <a:spcAft>
                <a:spcPts val="0"/>
              </a:spcAft>
            </a:pPr>
            <a:r>
              <a:rPr lang="fr-FR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Lancer la 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</a:rPr>
              <a:t>boule pour qu‘elle s’arrête dans une cible </a:t>
            </a:r>
            <a:r>
              <a:rPr lang="fr-FR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annoncée </a:t>
            </a:r>
            <a:r>
              <a:rPr lang="fr-FR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rectangle)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972627" y="5611274"/>
            <a:ext cx="97646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J’ai réussi si…</a:t>
            </a:r>
          </a:p>
          <a:p>
            <a:r>
              <a:rPr lang="fr-FR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J’ai pointé </a:t>
            </a:r>
            <a:r>
              <a:rPr lang="fr-FR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moins une boule dans chaque cible (les lignes font partie de la cible).</a:t>
            </a:r>
            <a:endParaRPr lang="fr-FR" dirty="0"/>
          </a:p>
        </p:txBody>
      </p:sp>
      <p:grpSp>
        <p:nvGrpSpPr>
          <p:cNvPr id="2" name="Groupe 1"/>
          <p:cNvGrpSpPr/>
          <p:nvPr/>
        </p:nvGrpSpPr>
        <p:grpSpPr>
          <a:xfrm>
            <a:off x="1144404" y="1939033"/>
            <a:ext cx="9988329" cy="1808524"/>
            <a:chOff x="756477" y="1856003"/>
            <a:chExt cx="9988329" cy="1808524"/>
          </a:xfrm>
        </p:grpSpPr>
        <p:grpSp>
          <p:nvGrpSpPr>
            <p:cNvPr id="13" name="Groupe 12"/>
            <p:cNvGrpSpPr/>
            <p:nvPr/>
          </p:nvGrpSpPr>
          <p:grpSpPr>
            <a:xfrm>
              <a:off x="756477" y="2376053"/>
              <a:ext cx="9127337" cy="1288474"/>
              <a:chOff x="1166590" y="3768435"/>
              <a:chExt cx="9127337" cy="1288474"/>
            </a:xfrm>
          </p:grpSpPr>
          <p:sp>
            <p:nvSpPr>
              <p:cNvPr id="6" name="Parallélogramme 5"/>
              <p:cNvSpPr/>
              <p:nvPr/>
            </p:nvSpPr>
            <p:spPr>
              <a:xfrm>
                <a:off x="1166590" y="3768435"/>
                <a:ext cx="9127337" cy="1288474"/>
              </a:xfrm>
              <a:prstGeom prst="parallelogram">
                <a:avLst>
                  <a:gd name="adj" fmla="val 80882"/>
                </a:avLst>
              </a:prstGeom>
              <a:noFill/>
              <a:ln w="3810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Parallélogramme 6"/>
              <p:cNvSpPr/>
              <p:nvPr/>
            </p:nvSpPr>
            <p:spPr>
              <a:xfrm>
                <a:off x="1166590" y="3768435"/>
                <a:ext cx="1687446" cy="1288474"/>
              </a:xfrm>
              <a:prstGeom prst="parallelogram">
                <a:avLst>
                  <a:gd name="adj" fmla="val 80882"/>
                </a:avLst>
              </a:prstGeom>
              <a:noFill/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Parallélogramme 7"/>
              <p:cNvSpPr/>
              <p:nvPr/>
            </p:nvSpPr>
            <p:spPr>
              <a:xfrm>
                <a:off x="1805303" y="3768435"/>
                <a:ext cx="1687446" cy="1288474"/>
              </a:xfrm>
              <a:prstGeom prst="parallelogram">
                <a:avLst>
                  <a:gd name="adj" fmla="val 80882"/>
                </a:avLst>
              </a:prstGeom>
              <a:noFill/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" name="Parallélogramme 8"/>
              <p:cNvSpPr/>
              <p:nvPr/>
            </p:nvSpPr>
            <p:spPr>
              <a:xfrm>
                <a:off x="2444016" y="3768435"/>
                <a:ext cx="1687446" cy="1288474"/>
              </a:xfrm>
              <a:prstGeom prst="parallelogram">
                <a:avLst>
                  <a:gd name="adj" fmla="val 80882"/>
                </a:avLst>
              </a:prstGeom>
              <a:noFill/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1" name="Connecteur droit 10"/>
              <p:cNvCxnSpPr/>
              <p:nvPr/>
            </p:nvCxnSpPr>
            <p:spPr>
              <a:xfrm flipH="1">
                <a:off x="8354291" y="3768435"/>
                <a:ext cx="1052946" cy="128847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7" name="Image 1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486" t="8009" r="15461" b="11472"/>
            <a:stretch/>
          </p:blipFill>
          <p:spPr>
            <a:xfrm>
              <a:off x="9753599" y="2205725"/>
              <a:ext cx="493437" cy="1113206"/>
            </a:xfrm>
            <a:prstGeom prst="rect">
              <a:avLst/>
            </a:prstGeom>
          </p:spPr>
        </p:pic>
        <p:grpSp>
          <p:nvGrpSpPr>
            <p:cNvPr id="20" name="Groupe 19"/>
            <p:cNvGrpSpPr/>
            <p:nvPr/>
          </p:nvGrpSpPr>
          <p:grpSpPr>
            <a:xfrm>
              <a:off x="8589964" y="2086392"/>
              <a:ext cx="696239" cy="1248401"/>
              <a:chOff x="8418647" y="2061165"/>
              <a:chExt cx="811460" cy="1248401"/>
            </a:xfrm>
          </p:grpSpPr>
          <p:pic>
            <p:nvPicPr>
              <p:cNvPr id="18" name="Image 17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203" t="13474" r="27373" b="8950"/>
              <a:stretch/>
            </p:blipFill>
            <p:spPr>
              <a:xfrm>
                <a:off x="8418647" y="2061165"/>
                <a:ext cx="811460" cy="1248401"/>
              </a:xfrm>
              <a:prstGeom prst="rect">
                <a:avLst/>
              </a:prstGeom>
            </p:spPr>
          </p:pic>
          <p:sp>
            <p:nvSpPr>
              <p:cNvPr id="19" name="Ellipse 18"/>
              <p:cNvSpPr/>
              <p:nvPr/>
            </p:nvSpPr>
            <p:spPr>
              <a:xfrm>
                <a:off x="8470651" y="2721034"/>
                <a:ext cx="124709" cy="1219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pic>
          <p:nvPicPr>
            <p:cNvPr id="21" name="Image 2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243" t="8009" r="15461" b="11472"/>
            <a:stretch/>
          </p:blipFill>
          <p:spPr>
            <a:xfrm>
              <a:off x="10122368" y="2225391"/>
              <a:ext cx="622438" cy="1113206"/>
            </a:xfrm>
            <a:prstGeom prst="rect">
              <a:avLst/>
            </a:prstGeom>
          </p:spPr>
        </p:pic>
        <p:cxnSp>
          <p:nvCxnSpPr>
            <p:cNvPr id="22" name="Connecteur droit avec flèche 21"/>
            <p:cNvCxnSpPr/>
            <p:nvPr/>
          </p:nvCxnSpPr>
          <p:spPr>
            <a:xfrm>
              <a:off x="5385476" y="2145325"/>
              <a:ext cx="1980527" cy="19666"/>
            </a:xfrm>
            <a:prstGeom prst="straightConnector1">
              <a:avLst/>
            </a:prstGeom>
            <a:ln w="762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/>
            <p:nvPr/>
          </p:nvCxnSpPr>
          <p:spPr>
            <a:xfrm flipH="1">
              <a:off x="4744648" y="2976900"/>
              <a:ext cx="2031977" cy="0"/>
            </a:xfrm>
            <a:prstGeom prst="straightConnector1">
              <a:avLst/>
            </a:prstGeom>
            <a:ln w="762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ZoneTexte 23"/>
            <p:cNvSpPr txBox="1"/>
            <p:nvPr/>
          </p:nvSpPr>
          <p:spPr>
            <a:xfrm>
              <a:off x="8552123" y="1856003"/>
              <a:ext cx="9123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LANCEUR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2950353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2867892" y="429490"/>
            <a:ext cx="5902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LES RECTANGLES (TIRER)</a:t>
            </a:r>
            <a:endParaRPr lang="fr-FR" sz="28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972627" y="3996770"/>
            <a:ext cx="103742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Consignes :</a:t>
            </a:r>
          </a:p>
          <a:p>
            <a:r>
              <a:rPr lang="fr-FR" dirty="0" smtClean="0"/>
              <a:t>1- J’annonce la cible que je vise</a:t>
            </a:r>
          </a:p>
          <a:p>
            <a:r>
              <a:rPr lang="fr-FR" dirty="0" smtClean="0"/>
              <a:t>2- Je lance mes 2 boules</a:t>
            </a:r>
          </a:p>
          <a:p>
            <a:r>
              <a:rPr lang="fr-FR" dirty="0"/>
              <a:t>3</a:t>
            </a:r>
            <a:r>
              <a:rPr lang="fr-FR" dirty="0" smtClean="0"/>
              <a:t>- Je vais les chercher</a:t>
            </a:r>
          </a:p>
          <a:p>
            <a:r>
              <a:rPr lang="fr-FR" dirty="0"/>
              <a:t>4</a:t>
            </a:r>
            <a:r>
              <a:rPr lang="fr-FR" dirty="0" smtClean="0"/>
              <a:t>- Je reviens par le couloir et je les donne à mon camarade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955964" y="1183772"/>
            <a:ext cx="9482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Ce qu’il faut faire :</a:t>
            </a:r>
          </a:p>
          <a:p>
            <a:r>
              <a:rPr lang="fr-FR" dirty="0"/>
              <a:t>Lancer la boule par-dessus le tasseau pour qu’elle tombe </a:t>
            </a:r>
            <a:r>
              <a:rPr lang="fr-FR" dirty="0" smtClean="0"/>
              <a:t>(</a:t>
            </a:r>
            <a:r>
              <a:rPr lang="fr-FR" dirty="0"/>
              <a:t>impact) dans une cible  </a:t>
            </a:r>
            <a:r>
              <a:rPr lang="fr-FR" dirty="0" smtClean="0"/>
              <a:t>annoncée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972627" y="5611274"/>
            <a:ext cx="97646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J’ai réussi si…</a:t>
            </a:r>
          </a:p>
          <a:p>
            <a:r>
              <a:rPr lang="fr-FR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J’ai </a:t>
            </a:r>
            <a:r>
              <a:rPr lang="fr-FR" dirty="0" smtClean="0"/>
              <a:t>réussi </a:t>
            </a:r>
            <a:r>
              <a:rPr lang="fr-FR" dirty="0"/>
              <a:t>au moins un impact dans chaque cible (les lignes font partie de la cible). 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135406" y="1883575"/>
            <a:ext cx="9983473" cy="1919441"/>
            <a:chOff x="761333" y="1856003"/>
            <a:chExt cx="9983473" cy="1919441"/>
          </a:xfrm>
        </p:grpSpPr>
        <p:sp>
          <p:nvSpPr>
            <p:cNvPr id="6" name="Parallélogramme 5"/>
            <p:cNvSpPr/>
            <p:nvPr/>
          </p:nvSpPr>
          <p:spPr>
            <a:xfrm>
              <a:off x="761333" y="2486970"/>
              <a:ext cx="9127337" cy="1288474"/>
            </a:xfrm>
            <a:prstGeom prst="parallelogram">
              <a:avLst>
                <a:gd name="adj" fmla="val 80882"/>
              </a:avLst>
            </a:prstGeom>
            <a:noFill/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Parallélogramme 6"/>
            <p:cNvSpPr/>
            <p:nvPr/>
          </p:nvSpPr>
          <p:spPr>
            <a:xfrm>
              <a:off x="761333" y="2486970"/>
              <a:ext cx="1687446" cy="1288474"/>
            </a:xfrm>
            <a:prstGeom prst="parallelogram">
              <a:avLst>
                <a:gd name="adj" fmla="val 80882"/>
              </a:avLst>
            </a:prstGeom>
            <a:noFill/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Parallélogramme 7"/>
            <p:cNvSpPr/>
            <p:nvPr/>
          </p:nvSpPr>
          <p:spPr>
            <a:xfrm>
              <a:off x="1400046" y="2486970"/>
              <a:ext cx="1687446" cy="1288474"/>
            </a:xfrm>
            <a:prstGeom prst="parallelogram">
              <a:avLst>
                <a:gd name="adj" fmla="val 80882"/>
              </a:avLst>
            </a:prstGeom>
            <a:noFill/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Parallélogramme 8"/>
            <p:cNvSpPr/>
            <p:nvPr/>
          </p:nvSpPr>
          <p:spPr>
            <a:xfrm>
              <a:off x="2038759" y="2486970"/>
              <a:ext cx="1687446" cy="1288474"/>
            </a:xfrm>
            <a:prstGeom prst="parallelogram">
              <a:avLst>
                <a:gd name="adj" fmla="val 80882"/>
              </a:avLst>
            </a:prstGeom>
            <a:noFill/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" name="Connecteur droit 10"/>
            <p:cNvCxnSpPr/>
            <p:nvPr/>
          </p:nvCxnSpPr>
          <p:spPr>
            <a:xfrm flipH="1">
              <a:off x="7083868" y="2486970"/>
              <a:ext cx="1052946" cy="128847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Image 1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486" t="8009" r="15461" b="11472"/>
            <a:stretch/>
          </p:blipFill>
          <p:spPr>
            <a:xfrm>
              <a:off x="9753599" y="2205725"/>
              <a:ext cx="493437" cy="1113206"/>
            </a:xfrm>
            <a:prstGeom prst="rect">
              <a:avLst/>
            </a:prstGeom>
          </p:spPr>
        </p:pic>
        <p:grpSp>
          <p:nvGrpSpPr>
            <p:cNvPr id="20" name="Groupe 19"/>
            <p:cNvGrpSpPr/>
            <p:nvPr/>
          </p:nvGrpSpPr>
          <p:grpSpPr>
            <a:xfrm>
              <a:off x="8725329" y="2043167"/>
              <a:ext cx="696239" cy="1248401"/>
              <a:chOff x="8418647" y="2061165"/>
              <a:chExt cx="811460" cy="1248401"/>
            </a:xfrm>
          </p:grpSpPr>
          <p:pic>
            <p:nvPicPr>
              <p:cNvPr id="18" name="Image 17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203" t="13474" r="27373" b="8950"/>
              <a:stretch/>
            </p:blipFill>
            <p:spPr>
              <a:xfrm>
                <a:off x="8418647" y="2061165"/>
                <a:ext cx="811460" cy="1248401"/>
              </a:xfrm>
              <a:prstGeom prst="rect">
                <a:avLst/>
              </a:prstGeom>
            </p:spPr>
          </p:pic>
          <p:sp>
            <p:nvSpPr>
              <p:cNvPr id="19" name="Ellipse 18"/>
              <p:cNvSpPr/>
              <p:nvPr/>
            </p:nvSpPr>
            <p:spPr>
              <a:xfrm>
                <a:off x="8470651" y="2721034"/>
                <a:ext cx="124709" cy="1219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pic>
          <p:nvPicPr>
            <p:cNvPr id="21" name="Image 2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243" t="8009" r="15461" b="11472"/>
            <a:stretch/>
          </p:blipFill>
          <p:spPr>
            <a:xfrm>
              <a:off x="10122368" y="2225391"/>
              <a:ext cx="622438" cy="1113206"/>
            </a:xfrm>
            <a:prstGeom prst="rect">
              <a:avLst/>
            </a:prstGeom>
          </p:spPr>
        </p:pic>
        <p:sp>
          <p:nvSpPr>
            <p:cNvPr id="22" name="Parallélogramme 21"/>
            <p:cNvSpPr/>
            <p:nvPr/>
          </p:nvSpPr>
          <p:spPr>
            <a:xfrm>
              <a:off x="2677472" y="2486970"/>
              <a:ext cx="1282431" cy="1288474"/>
            </a:xfrm>
            <a:prstGeom prst="parallelogram">
              <a:avLst>
                <a:gd name="adj" fmla="val 80882"/>
              </a:avLst>
            </a:prstGeom>
            <a:solidFill>
              <a:schemeClr val="tx1"/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" name="Connecteur droit avec flèche 2"/>
            <p:cNvCxnSpPr/>
            <p:nvPr/>
          </p:nvCxnSpPr>
          <p:spPr>
            <a:xfrm>
              <a:off x="5321819" y="2205725"/>
              <a:ext cx="1980527" cy="19666"/>
            </a:xfrm>
            <a:prstGeom prst="straightConnector1">
              <a:avLst/>
            </a:prstGeom>
            <a:ln w="762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/>
            <p:nvPr/>
          </p:nvCxnSpPr>
          <p:spPr>
            <a:xfrm flipH="1">
              <a:off x="4680991" y="3037300"/>
              <a:ext cx="2031977" cy="0"/>
            </a:xfrm>
            <a:prstGeom prst="straightConnector1">
              <a:avLst/>
            </a:prstGeom>
            <a:ln w="762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avec flèche 23"/>
            <p:cNvCxnSpPr/>
            <p:nvPr/>
          </p:nvCxnSpPr>
          <p:spPr>
            <a:xfrm flipH="1">
              <a:off x="7846685" y="3071908"/>
              <a:ext cx="878644" cy="0"/>
            </a:xfrm>
            <a:prstGeom prst="straightConnector1">
              <a:avLst/>
            </a:prstGeom>
            <a:ln w="76200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/>
            <p:cNvSpPr txBox="1"/>
            <p:nvPr/>
          </p:nvSpPr>
          <p:spPr>
            <a:xfrm>
              <a:off x="8552123" y="1856003"/>
              <a:ext cx="9123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LANCEUR</a:t>
              </a:r>
              <a:endParaRPr lang="fr-FR" dirty="0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7682948" y="3269788"/>
              <a:ext cx="13751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ZONE D’ELAN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2133039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2867892" y="429490"/>
            <a:ext cx="5902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LE POINT CIBLE</a:t>
            </a:r>
            <a:endParaRPr lang="fr-FR" sz="28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900545" y="3845436"/>
            <a:ext cx="105987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Consignes :</a:t>
            </a:r>
          </a:p>
          <a:p>
            <a:r>
              <a:rPr lang="fr-FR" dirty="0" smtClean="0"/>
              <a:t>1- J’annonce la cible que je vise</a:t>
            </a:r>
          </a:p>
          <a:p>
            <a:r>
              <a:rPr lang="fr-FR" dirty="0" smtClean="0"/>
              <a:t>2- Je lance mes 2 boules</a:t>
            </a:r>
          </a:p>
          <a:p>
            <a:r>
              <a:rPr lang="fr-FR" dirty="0"/>
              <a:t>3</a:t>
            </a:r>
            <a:r>
              <a:rPr lang="fr-FR" dirty="0" smtClean="0"/>
              <a:t>- Je vais les chercher</a:t>
            </a:r>
          </a:p>
          <a:p>
            <a:r>
              <a:rPr lang="fr-FR" dirty="0"/>
              <a:t>4</a:t>
            </a:r>
            <a:r>
              <a:rPr lang="fr-FR" dirty="0" smtClean="0"/>
              <a:t>- Je reviens par le couloir et je les donne à mon camarade</a:t>
            </a:r>
          </a:p>
          <a:p>
            <a:r>
              <a:rPr lang="fr-FR" dirty="0" smtClean="0"/>
              <a:t>5- Je note ma performance sur la fiche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955964" y="1183772"/>
            <a:ext cx="9482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Ce qu’il faut faire :</a:t>
            </a:r>
          </a:p>
          <a:p>
            <a:r>
              <a:rPr lang="fr-FR" dirty="0"/>
              <a:t>Lancer 10 boules pour qu‘elles s’arrêtent le plus près possible du but placé au centre des 2 cibles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00546" y="5645442"/>
            <a:ext cx="97646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J’ai réussi si…</a:t>
            </a:r>
          </a:p>
          <a:p>
            <a:r>
              <a:rPr lang="fr-FR" dirty="0" smtClean="0"/>
              <a:t>J’ai atteint la cible au moins 4 fois sur 10 lancers </a:t>
            </a:r>
            <a:endParaRPr lang="fr-FR" dirty="0"/>
          </a:p>
        </p:txBody>
      </p:sp>
      <p:grpSp>
        <p:nvGrpSpPr>
          <p:cNvPr id="7" name="Groupe 6"/>
          <p:cNvGrpSpPr/>
          <p:nvPr/>
        </p:nvGrpSpPr>
        <p:grpSpPr>
          <a:xfrm>
            <a:off x="1102841" y="1830103"/>
            <a:ext cx="9983473" cy="1834641"/>
            <a:chOff x="1255241" y="1755631"/>
            <a:chExt cx="9983473" cy="1834641"/>
          </a:xfrm>
        </p:grpSpPr>
        <p:sp>
          <p:nvSpPr>
            <p:cNvPr id="6" name="Parallélogramme 5"/>
            <p:cNvSpPr/>
            <p:nvPr/>
          </p:nvSpPr>
          <p:spPr>
            <a:xfrm>
              <a:off x="1255241" y="2301798"/>
              <a:ext cx="9127337" cy="1288474"/>
            </a:xfrm>
            <a:prstGeom prst="parallelogram">
              <a:avLst>
                <a:gd name="adj" fmla="val 80882"/>
              </a:avLst>
            </a:prstGeom>
            <a:noFill/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" name="Connecteur droit 10"/>
            <p:cNvCxnSpPr/>
            <p:nvPr/>
          </p:nvCxnSpPr>
          <p:spPr>
            <a:xfrm flipH="1">
              <a:off x="8769928" y="2301798"/>
              <a:ext cx="1052946" cy="128847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Image 1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486" t="8009" r="15461" b="11472"/>
            <a:stretch/>
          </p:blipFill>
          <p:spPr>
            <a:xfrm>
              <a:off x="10247507" y="2020553"/>
              <a:ext cx="493437" cy="1113206"/>
            </a:xfrm>
            <a:prstGeom prst="rect">
              <a:avLst/>
            </a:prstGeom>
          </p:spPr>
        </p:pic>
        <p:grpSp>
          <p:nvGrpSpPr>
            <p:cNvPr id="20" name="Groupe 19"/>
            <p:cNvGrpSpPr/>
            <p:nvPr/>
          </p:nvGrpSpPr>
          <p:grpSpPr>
            <a:xfrm>
              <a:off x="9167825" y="1944301"/>
              <a:ext cx="696239" cy="1248401"/>
              <a:chOff x="8418647" y="2061165"/>
              <a:chExt cx="811460" cy="1248401"/>
            </a:xfrm>
          </p:grpSpPr>
          <p:pic>
            <p:nvPicPr>
              <p:cNvPr id="18" name="Image 17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203" t="13474" r="27373" b="8950"/>
              <a:stretch/>
            </p:blipFill>
            <p:spPr>
              <a:xfrm>
                <a:off x="8418647" y="2061165"/>
                <a:ext cx="811460" cy="1248401"/>
              </a:xfrm>
              <a:prstGeom prst="rect">
                <a:avLst/>
              </a:prstGeom>
            </p:spPr>
          </p:pic>
          <p:sp>
            <p:nvSpPr>
              <p:cNvPr id="19" name="Ellipse 18"/>
              <p:cNvSpPr/>
              <p:nvPr/>
            </p:nvSpPr>
            <p:spPr>
              <a:xfrm>
                <a:off x="8470651" y="2721034"/>
                <a:ext cx="124709" cy="1219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pic>
          <p:nvPicPr>
            <p:cNvPr id="21" name="Image 2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243" t="8009" r="15461" b="11472"/>
            <a:stretch/>
          </p:blipFill>
          <p:spPr>
            <a:xfrm>
              <a:off x="10616276" y="2040219"/>
              <a:ext cx="622438" cy="1113206"/>
            </a:xfrm>
            <a:prstGeom prst="rect">
              <a:avLst/>
            </a:prstGeom>
          </p:spPr>
        </p:pic>
        <p:cxnSp>
          <p:nvCxnSpPr>
            <p:cNvPr id="3" name="Connecteur droit avec flèche 2"/>
            <p:cNvCxnSpPr/>
            <p:nvPr/>
          </p:nvCxnSpPr>
          <p:spPr>
            <a:xfrm>
              <a:off x="5815727" y="2020553"/>
              <a:ext cx="1980527" cy="19666"/>
            </a:xfrm>
            <a:prstGeom prst="straightConnector1">
              <a:avLst/>
            </a:prstGeom>
            <a:ln w="762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/>
            <p:nvPr/>
          </p:nvCxnSpPr>
          <p:spPr>
            <a:xfrm flipH="1">
              <a:off x="5174899" y="2852128"/>
              <a:ext cx="2031977" cy="0"/>
            </a:xfrm>
            <a:prstGeom prst="straightConnector1">
              <a:avLst/>
            </a:prstGeom>
            <a:ln w="762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Ellipse 1"/>
            <p:cNvSpPr/>
            <p:nvPr/>
          </p:nvSpPr>
          <p:spPr>
            <a:xfrm>
              <a:off x="2117113" y="2686813"/>
              <a:ext cx="1779373" cy="5955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2523593" y="2819547"/>
              <a:ext cx="966412" cy="31421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Ellipse 3"/>
            <p:cNvSpPr/>
            <p:nvPr/>
          </p:nvSpPr>
          <p:spPr>
            <a:xfrm>
              <a:off x="2940546" y="2852128"/>
              <a:ext cx="144128" cy="139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9059745" y="1755631"/>
              <a:ext cx="9123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LANCEUR</a:t>
              </a:r>
              <a:endParaRPr lang="fr-FR" dirty="0"/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2643335" y="3045624"/>
              <a:ext cx="7752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1 point</a:t>
              </a:r>
              <a:endParaRPr lang="fr-FR" sz="1400" dirty="0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2616524" y="2862745"/>
              <a:ext cx="7752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3 points</a:t>
              </a:r>
              <a:endParaRPr lang="fr-FR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53469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2867892" y="429490"/>
            <a:ext cx="5902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LE TIR CIBLE</a:t>
            </a:r>
            <a:endParaRPr lang="fr-FR" sz="28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900545" y="3845436"/>
            <a:ext cx="103783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Consignes :</a:t>
            </a:r>
          </a:p>
          <a:p>
            <a:r>
              <a:rPr lang="fr-FR" dirty="0" smtClean="0"/>
              <a:t>1- J’annonce la cible que je vise</a:t>
            </a:r>
          </a:p>
          <a:p>
            <a:r>
              <a:rPr lang="fr-FR" dirty="0" smtClean="0"/>
              <a:t>2- Je lance mes 2 boules</a:t>
            </a:r>
          </a:p>
          <a:p>
            <a:r>
              <a:rPr lang="fr-FR" dirty="0"/>
              <a:t>3</a:t>
            </a:r>
            <a:r>
              <a:rPr lang="fr-FR" dirty="0" smtClean="0"/>
              <a:t>- Je vais les chercher</a:t>
            </a:r>
          </a:p>
          <a:p>
            <a:r>
              <a:rPr lang="fr-FR" dirty="0"/>
              <a:t>4</a:t>
            </a:r>
            <a:r>
              <a:rPr lang="fr-FR" dirty="0" smtClean="0"/>
              <a:t>- Je reviens par le couloir et je les donne à mon camarade</a:t>
            </a:r>
          </a:p>
          <a:p>
            <a:r>
              <a:rPr lang="fr-FR" dirty="0" smtClean="0"/>
              <a:t>5- Je note ma performance sur la fiche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900546" y="868637"/>
            <a:ext cx="107372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Ce qu’il faut faire :</a:t>
            </a:r>
          </a:p>
          <a:p>
            <a:r>
              <a:rPr lang="fr-FR" dirty="0"/>
              <a:t>Lancer 10 </a:t>
            </a:r>
            <a:r>
              <a:rPr lang="fr-FR" dirty="0" smtClean="0"/>
              <a:t>boules par-dessus le tasseau </a:t>
            </a:r>
            <a:r>
              <a:rPr lang="fr-FR" dirty="0"/>
              <a:t>pour </a:t>
            </a:r>
            <a:r>
              <a:rPr lang="fr-FR" dirty="0" smtClean="0"/>
              <a:t>qu‘elles </a:t>
            </a:r>
            <a:r>
              <a:rPr lang="fr-FR" dirty="0"/>
              <a:t>tombent (impact) dans la </a:t>
            </a:r>
            <a:r>
              <a:rPr lang="fr-FR" dirty="0" smtClean="0"/>
              <a:t>cible; ou </a:t>
            </a:r>
            <a:r>
              <a:rPr lang="fr-FR" dirty="0"/>
              <a:t>qu’elles touchent la quille. La quille peut être touchée directement ou après un impact à l’intérieur de la cible.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00546" y="5645442"/>
            <a:ext cx="97646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J’ai réussi si…</a:t>
            </a:r>
          </a:p>
          <a:p>
            <a:r>
              <a:rPr lang="fr-FR" dirty="0" smtClean="0"/>
              <a:t>J’ai atteint la cible au moins 4 fois sur 10 lancers </a:t>
            </a:r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1259425" y="1791967"/>
            <a:ext cx="10019514" cy="1956297"/>
            <a:chOff x="1219200" y="1633975"/>
            <a:chExt cx="10019514" cy="1956297"/>
          </a:xfrm>
        </p:grpSpPr>
        <p:sp>
          <p:nvSpPr>
            <p:cNvPr id="6" name="Parallélogramme 5"/>
            <p:cNvSpPr/>
            <p:nvPr/>
          </p:nvSpPr>
          <p:spPr>
            <a:xfrm>
              <a:off x="1219200" y="2270906"/>
              <a:ext cx="9127337" cy="1288474"/>
            </a:xfrm>
            <a:prstGeom prst="parallelogram">
              <a:avLst>
                <a:gd name="adj" fmla="val 80882"/>
              </a:avLst>
            </a:prstGeom>
            <a:noFill/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" name="Connecteur droit 10"/>
            <p:cNvCxnSpPr/>
            <p:nvPr/>
          </p:nvCxnSpPr>
          <p:spPr>
            <a:xfrm flipH="1">
              <a:off x="7577776" y="2301798"/>
              <a:ext cx="1052946" cy="128847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Image 1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486" t="8009" r="15461" b="11472"/>
            <a:stretch/>
          </p:blipFill>
          <p:spPr>
            <a:xfrm>
              <a:off x="10247507" y="2020553"/>
              <a:ext cx="493437" cy="1113206"/>
            </a:xfrm>
            <a:prstGeom prst="rect">
              <a:avLst/>
            </a:prstGeom>
          </p:spPr>
        </p:pic>
        <p:grpSp>
          <p:nvGrpSpPr>
            <p:cNvPr id="20" name="Groupe 19"/>
            <p:cNvGrpSpPr/>
            <p:nvPr/>
          </p:nvGrpSpPr>
          <p:grpSpPr>
            <a:xfrm>
              <a:off x="9186125" y="1847449"/>
              <a:ext cx="696239" cy="1248401"/>
              <a:chOff x="8418647" y="2061165"/>
              <a:chExt cx="811460" cy="1248401"/>
            </a:xfrm>
          </p:grpSpPr>
          <p:pic>
            <p:nvPicPr>
              <p:cNvPr id="18" name="Image 17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203" t="13474" r="27373" b="8950"/>
              <a:stretch/>
            </p:blipFill>
            <p:spPr>
              <a:xfrm>
                <a:off x="8418647" y="2061165"/>
                <a:ext cx="811460" cy="1248401"/>
              </a:xfrm>
              <a:prstGeom prst="rect">
                <a:avLst/>
              </a:prstGeom>
            </p:spPr>
          </p:pic>
          <p:sp>
            <p:nvSpPr>
              <p:cNvPr id="19" name="Ellipse 18"/>
              <p:cNvSpPr/>
              <p:nvPr/>
            </p:nvSpPr>
            <p:spPr>
              <a:xfrm>
                <a:off x="8470651" y="2721034"/>
                <a:ext cx="124709" cy="1219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pic>
          <p:nvPicPr>
            <p:cNvPr id="21" name="Image 2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243" t="8009" r="15461" b="11472"/>
            <a:stretch/>
          </p:blipFill>
          <p:spPr>
            <a:xfrm>
              <a:off x="10616276" y="2040219"/>
              <a:ext cx="622438" cy="1113206"/>
            </a:xfrm>
            <a:prstGeom prst="rect">
              <a:avLst/>
            </a:prstGeom>
          </p:spPr>
        </p:pic>
        <p:cxnSp>
          <p:nvCxnSpPr>
            <p:cNvPr id="3" name="Connecteur droit avec flèche 2"/>
            <p:cNvCxnSpPr/>
            <p:nvPr/>
          </p:nvCxnSpPr>
          <p:spPr>
            <a:xfrm>
              <a:off x="5815727" y="2020553"/>
              <a:ext cx="1980527" cy="19666"/>
            </a:xfrm>
            <a:prstGeom prst="straightConnector1">
              <a:avLst/>
            </a:prstGeom>
            <a:ln w="762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/>
            <p:nvPr/>
          </p:nvCxnSpPr>
          <p:spPr>
            <a:xfrm flipH="1">
              <a:off x="5174899" y="2852128"/>
              <a:ext cx="2031977" cy="0"/>
            </a:xfrm>
            <a:prstGeom prst="straightConnector1">
              <a:avLst/>
            </a:prstGeom>
            <a:ln w="762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Ellipse 1"/>
            <p:cNvSpPr/>
            <p:nvPr/>
          </p:nvSpPr>
          <p:spPr>
            <a:xfrm>
              <a:off x="2119097" y="2655773"/>
              <a:ext cx="1779373" cy="5955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Triangle isocèle 4"/>
            <p:cNvSpPr/>
            <p:nvPr/>
          </p:nvSpPr>
          <p:spPr>
            <a:xfrm>
              <a:off x="2894287" y="2534739"/>
              <a:ext cx="329525" cy="446946"/>
            </a:xfrm>
            <a:prstGeom prst="triangl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Parallélogramme 21"/>
            <p:cNvSpPr/>
            <p:nvPr/>
          </p:nvSpPr>
          <p:spPr>
            <a:xfrm>
              <a:off x="3508998" y="2270906"/>
              <a:ext cx="1272746" cy="1288474"/>
            </a:xfrm>
            <a:prstGeom prst="parallelogram">
              <a:avLst>
                <a:gd name="adj" fmla="val 80882"/>
              </a:avLst>
            </a:prstGeom>
            <a:solidFill>
              <a:schemeClr val="tx1"/>
            </a:solidFill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5" name="Connecteur droit avec flèche 24"/>
            <p:cNvCxnSpPr/>
            <p:nvPr/>
          </p:nvCxnSpPr>
          <p:spPr>
            <a:xfrm flipH="1">
              <a:off x="8307481" y="2872097"/>
              <a:ext cx="878644" cy="0"/>
            </a:xfrm>
            <a:prstGeom prst="straightConnector1">
              <a:avLst/>
            </a:prstGeom>
            <a:ln w="76200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/>
            <p:cNvSpPr txBox="1"/>
            <p:nvPr/>
          </p:nvSpPr>
          <p:spPr>
            <a:xfrm>
              <a:off x="9186125" y="1633975"/>
              <a:ext cx="9123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LANCEUR</a:t>
              </a:r>
              <a:endParaRPr lang="fr-FR" dirty="0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8049946" y="3120555"/>
              <a:ext cx="13751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ZONE D’ELAN</a:t>
              </a:r>
              <a:endParaRPr lang="fr-FR" dirty="0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2147105" y="2808745"/>
              <a:ext cx="7752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1 point</a:t>
              </a:r>
              <a:endParaRPr lang="fr-FR" sz="14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2710157" y="2289045"/>
              <a:ext cx="7752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/>
                <a:t>3</a:t>
              </a:r>
              <a:r>
                <a:rPr lang="fr-FR" sz="1400" dirty="0" smtClean="0"/>
                <a:t> points</a:t>
              </a:r>
              <a:endParaRPr lang="fr-FR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4043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732046"/>
              </p:ext>
            </p:extLst>
          </p:nvPr>
        </p:nvGraphicFramePr>
        <p:xfrm>
          <a:off x="1149551" y="986515"/>
          <a:ext cx="10100336" cy="535886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{0505E3EF-67EA-436B-97B2-0124C06EBD24}</a:tableStyleId>
              </a:tblPr>
              <a:tblGrid>
                <a:gridCol w="840800">
                  <a:extLst>
                    <a:ext uri="{9D8B030D-6E8A-4147-A177-3AD203B41FA5}">
                      <a16:colId xmlns:a16="http://schemas.microsoft.com/office/drawing/2014/main" val="3856215248"/>
                    </a:ext>
                  </a:extLst>
                </a:gridCol>
                <a:gridCol w="841776">
                  <a:extLst>
                    <a:ext uri="{9D8B030D-6E8A-4147-A177-3AD203B41FA5}">
                      <a16:colId xmlns:a16="http://schemas.microsoft.com/office/drawing/2014/main" val="1484626062"/>
                    </a:ext>
                  </a:extLst>
                </a:gridCol>
                <a:gridCol w="841776">
                  <a:extLst>
                    <a:ext uri="{9D8B030D-6E8A-4147-A177-3AD203B41FA5}">
                      <a16:colId xmlns:a16="http://schemas.microsoft.com/office/drawing/2014/main" val="1925484993"/>
                    </a:ext>
                  </a:extLst>
                </a:gridCol>
                <a:gridCol w="841776">
                  <a:extLst>
                    <a:ext uri="{9D8B030D-6E8A-4147-A177-3AD203B41FA5}">
                      <a16:colId xmlns:a16="http://schemas.microsoft.com/office/drawing/2014/main" val="686564257"/>
                    </a:ext>
                  </a:extLst>
                </a:gridCol>
                <a:gridCol w="841776">
                  <a:extLst>
                    <a:ext uri="{9D8B030D-6E8A-4147-A177-3AD203B41FA5}">
                      <a16:colId xmlns:a16="http://schemas.microsoft.com/office/drawing/2014/main" val="831061130"/>
                    </a:ext>
                  </a:extLst>
                </a:gridCol>
                <a:gridCol w="841776">
                  <a:extLst>
                    <a:ext uri="{9D8B030D-6E8A-4147-A177-3AD203B41FA5}">
                      <a16:colId xmlns:a16="http://schemas.microsoft.com/office/drawing/2014/main" val="2319816884"/>
                    </a:ext>
                  </a:extLst>
                </a:gridCol>
                <a:gridCol w="841776">
                  <a:extLst>
                    <a:ext uri="{9D8B030D-6E8A-4147-A177-3AD203B41FA5}">
                      <a16:colId xmlns:a16="http://schemas.microsoft.com/office/drawing/2014/main" val="1217266985"/>
                    </a:ext>
                  </a:extLst>
                </a:gridCol>
                <a:gridCol w="841776">
                  <a:extLst>
                    <a:ext uri="{9D8B030D-6E8A-4147-A177-3AD203B41FA5}">
                      <a16:colId xmlns:a16="http://schemas.microsoft.com/office/drawing/2014/main" val="1781160991"/>
                    </a:ext>
                  </a:extLst>
                </a:gridCol>
                <a:gridCol w="841776">
                  <a:extLst>
                    <a:ext uri="{9D8B030D-6E8A-4147-A177-3AD203B41FA5}">
                      <a16:colId xmlns:a16="http://schemas.microsoft.com/office/drawing/2014/main" val="773261609"/>
                    </a:ext>
                  </a:extLst>
                </a:gridCol>
                <a:gridCol w="841776">
                  <a:extLst>
                    <a:ext uri="{9D8B030D-6E8A-4147-A177-3AD203B41FA5}">
                      <a16:colId xmlns:a16="http://schemas.microsoft.com/office/drawing/2014/main" val="3745017264"/>
                    </a:ext>
                  </a:extLst>
                </a:gridCol>
                <a:gridCol w="841776">
                  <a:extLst>
                    <a:ext uri="{9D8B030D-6E8A-4147-A177-3AD203B41FA5}">
                      <a16:colId xmlns:a16="http://schemas.microsoft.com/office/drawing/2014/main" val="3243014463"/>
                    </a:ext>
                  </a:extLst>
                </a:gridCol>
                <a:gridCol w="841776">
                  <a:extLst>
                    <a:ext uri="{9D8B030D-6E8A-4147-A177-3AD203B41FA5}">
                      <a16:colId xmlns:a16="http://schemas.microsoft.com/office/drawing/2014/main" val="2041396966"/>
                    </a:ext>
                  </a:extLst>
                </a:gridCol>
              </a:tblGrid>
              <a:tr h="488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Passage </a:t>
                      </a:r>
                      <a:endParaRPr lang="fr-F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Boule </a:t>
                      </a:r>
                      <a:endParaRPr lang="fr-FR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1</a:t>
                      </a:r>
                      <a:endParaRPr lang="fr-F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Boule </a:t>
                      </a:r>
                      <a:endParaRPr lang="fr-FR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2</a:t>
                      </a:r>
                      <a:endParaRPr lang="fr-F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Boule</a:t>
                      </a:r>
                      <a:endParaRPr lang="fr-FR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3</a:t>
                      </a:r>
                      <a:endParaRPr lang="fr-F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Boule</a:t>
                      </a:r>
                      <a:endParaRPr lang="fr-FR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4</a:t>
                      </a:r>
                      <a:endParaRPr lang="fr-F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Boule</a:t>
                      </a:r>
                      <a:endParaRPr lang="fr-FR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5</a:t>
                      </a:r>
                      <a:endParaRPr lang="fr-F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Boule</a:t>
                      </a:r>
                      <a:endParaRPr lang="fr-FR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6</a:t>
                      </a:r>
                      <a:endParaRPr lang="fr-F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Boule</a:t>
                      </a:r>
                      <a:endParaRPr lang="fr-FR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7</a:t>
                      </a:r>
                      <a:endParaRPr lang="fr-F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Boule</a:t>
                      </a:r>
                      <a:endParaRPr lang="fr-FR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8</a:t>
                      </a:r>
                      <a:endParaRPr lang="fr-F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Boule</a:t>
                      </a:r>
                      <a:endParaRPr lang="fr-FR" sz="2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9</a:t>
                      </a:r>
                      <a:endParaRPr lang="fr-F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Boule</a:t>
                      </a:r>
                      <a:endParaRPr lang="fr-FR" sz="2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10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Total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088906"/>
                  </a:ext>
                </a:extLst>
              </a:tr>
              <a:tr h="732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N°1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073902"/>
                  </a:ext>
                </a:extLst>
              </a:tr>
              <a:tr h="488506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Nombre  de</a:t>
                      </a:r>
                      <a:endParaRPr lang="fr-FR" sz="2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 boules à 0 pt 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Nombre  de</a:t>
                      </a:r>
                      <a:endParaRPr lang="fr-FR" sz="2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 boules à 1 pt</a:t>
                      </a:r>
                      <a:endParaRPr lang="fr-F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Nombre de </a:t>
                      </a:r>
                      <a:endParaRPr lang="fr-FR" sz="2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boules à 3 pts</a:t>
                      </a:r>
                      <a:endParaRPr lang="fr-F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692744"/>
                  </a:ext>
                </a:extLst>
              </a:tr>
              <a:tr h="718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Passage 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Boule </a:t>
                      </a:r>
                      <a:endParaRPr lang="fr-FR" sz="2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Boule </a:t>
                      </a:r>
                      <a:endParaRPr lang="fr-FR" sz="2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Boule</a:t>
                      </a:r>
                      <a:endParaRPr lang="fr-FR" sz="2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3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Boule</a:t>
                      </a:r>
                      <a:endParaRPr lang="fr-FR" sz="2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4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Boule</a:t>
                      </a:r>
                      <a:endParaRPr lang="fr-FR" sz="2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5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Boule</a:t>
                      </a:r>
                      <a:endParaRPr lang="fr-FR" sz="2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6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Boule</a:t>
                      </a:r>
                      <a:endParaRPr lang="fr-FR" sz="2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7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Boule</a:t>
                      </a:r>
                      <a:endParaRPr lang="fr-FR" sz="2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8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Boule</a:t>
                      </a:r>
                      <a:endParaRPr lang="fr-FR" sz="2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9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Boule</a:t>
                      </a:r>
                      <a:endParaRPr lang="fr-FR" sz="2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10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Total</a:t>
                      </a:r>
                      <a:endParaRPr lang="fr-F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10236"/>
                  </a:ext>
                </a:extLst>
              </a:tr>
              <a:tr h="732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N°2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611728"/>
                  </a:ext>
                </a:extLst>
              </a:tr>
              <a:tr h="488506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Nombre  de</a:t>
                      </a:r>
                      <a:endParaRPr lang="fr-FR" sz="2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 boules à 0 pt 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Nombre  de</a:t>
                      </a:r>
                      <a:endParaRPr lang="fr-FR" sz="2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 boules à 1 pt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Nombre de </a:t>
                      </a:r>
                      <a:endParaRPr lang="fr-FR" sz="2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boules à 3 pts</a:t>
                      </a:r>
                      <a:endParaRPr lang="fr-F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800499"/>
                  </a:ext>
                </a:extLst>
              </a:tr>
              <a:tr h="488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Passage 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Boule </a:t>
                      </a:r>
                      <a:endParaRPr lang="fr-FR" sz="2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Boule </a:t>
                      </a:r>
                      <a:endParaRPr lang="fr-FR" sz="2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2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Boule</a:t>
                      </a:r>
                      <a:endParaRPr lang="fr-FR" sz="2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3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Boule</a:t>
                      </a:r>
                      <a:endParaRPr lang="fr-FR" sz="2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4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Boule</a:t>
                      </a:r>
                      <a:endParaRPr lang="fr-FR" sz="2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5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Boule</a:t>
                      </a:r>
                      <a:endParaRPr lang="fr-FR" sz="2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6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Boule</a:t>
                      </a:r>
                      <a:endParaRPr lang="fr-FR" sz="2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7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Boule</a:t>
                      </a:r>
                      <a:endParaRPr lang="fr-FR" sz="2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8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Boule</a:t>
                      </a:r>
                      <a:endParaRPr lang="fr-FR" sz="2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9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Boule</a:t>
                      </a:r>
                      <a:endParaRPr lang="fr-FR" sz="2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10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Total</a:t>
                      </a:r>
                      <a:endParaRPr lang="fr-F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1704025"/>
                  </a:ext>
                </a:extLst>
              </a:tr>
              <a:tr h="732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N°3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759474"/>
                  </a:ext>
                </a:extLst>
              </a:tr>
              <a:tr h="488506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Nombre  de</a:t>
                      </a:r>
                      <a:endParaRPr lang="fr-FR" sz="2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 boules à 0 pt 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Nombre  de</a:t>
                      </a:r>
                      <a:endParaRPr lang="fr-FR" sz="2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 boules à 1 pt</a:t>
                      </a:r>
                      <a:endParaRPr lang="fr-FR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Nombre de </a:t>
                      </a:r>
                      <a:endParaRPr lang="fr-FR" sz="2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boules à 3 pts</a:t>
                      </a:r>
                      <a:endParaRPr lang="fr-F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715030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939637" y="360217"/>
            <a:ext cx="8714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FICHE DE RESULTATS : LE </a:t>
            </a:r>
            <a:r>
              <a:rPr lang="fr-FR" sz="2800" b="1" dirty="0" smtClean="0"/>
              <a:t>POINT </a:t>
            </a:r>
            <a:r>
              <a:rPr lang="fr-FR" sz="2800" b="1" dirty="0" smtClean="0"/>
              <a:t>CIBLE/LE TIR CIBLE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861405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2867892" y="429490"/>
            <a:ext cx="5902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DES DAMIERS POUR POINTER</a:t>
            </a:r>
            <a:endParaRPr lang="fr-FR" sz="28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979730" y="4224937"/>
            <a:ext cx="10394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Consignes :</a:t>
            </a:r>
          </a:p>
          <a:p>
            <a:r>
              <a:rPr lang="fr-FR" dirty="0" smtClean="0"/>
              <a:t>Je lance 2 boules, je les suis, je les ramasse et je reviens avec pour continuer mes lancers. Je dois remplir le damier. Un marqueur note les cases que j’ai atteintes.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955964" y="1183772"/>
            <a:ext cx="9482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Ce qu’il faut faire :</a:t>
            </a:r>
          </a:p>
          <a:p>
            <a:r>
              <a:rPr lang="fr-FR" dirty="0"/>
              <a:t>Lancer une boule pour qu’elle s’immobilise dans une cible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72627" y="5611274"/>
            <a:ext cx="97646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J’ai réussi si…</a:t>
            </a:r>
          </a:p>
          <a:p>
            <a:r>
              <a:rPr lang="fr-FR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J’ai rempli</a:t>
            </a:r>
            <a:r>
              <a:rPr lang="fr-FR" dirty="0" smtClean="0"/>
              <a:t> </a:t>
            </a:r>
            <a:r>
              <a:rPr lang="fr-FR" dirty="0"/>
              <a:t>au moins 6 </a:t>
            </a:r>
            <a:r>
              <a:rPr lang="fr-FR" dirty="0" smtClean="0"/>
              <a:t>cases </a:t>
            </a:r>
            <a:r>
              <a:rPr lang="fr-FR" dirty="0"/>
              <a:t>sur </a:t>
            </a:r>
            <a:r>
              <a:rPr lang="fr-FR" dirty="0" smtClean="0"/>
              <a:t>9.</a:t>
            </a:r>
            <a:endParaRPr lang="fr-FR" dirty="0"/>
          </a:p>
        </p:txBody>
      </p:sp>
      <p:grpSp>
        <p:nvGrpSpPr>
          <p:cNvPr id="2" name="Groupe 1"/>
          <p:cNvGrpSpPr/>
          <p:nvPr/>
        </p:nvGrpSpPr>
        <p:grpSpPr>
          <a:xfrm>
            <a:off x="1269095" y="2022004"/>
            <a:ext cx="9988329" cy="1820830"/>
            <a:chOff x="756477" y="1856003"/>
            <a:chExt cx="9988329" cy="1820830"/>
          </a:xfrm>
        </p:grpSpPr>
        <p:sp>
          <p:nvSpPr>
            <p:cNvPr id="6" name="Parallélogramme 5"/>
            <p:cNvSpPr/>
            <p:nvPr/>
          </p:nvSpPr>
          <p:spPr>
            <a:xfrm>
              <a:off x="756477" y="2376053"/>
              <a:ext cx="9127337" cy="1288474"/>
            </a:xfrm>
            <a:prstGeom prst="parallelogram">
              <a:avLst>
                <a:gd name="adj" fmla="val 80882"/>
              </a:avLst>
            </a:prstGeom>
            <a:noFill/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Parallélogramme 6"/>
            <p:cNvSpPr/>
            <p:nvPr/>
          </p:nvSpPr>
          <p:spPr>
            <a:xfrm>
              <a:off x="756477" y="2376053"/>
              <a:ext cx="1687446" cy="1288474"/>
            </a:xfrm>
            <a:prstGeom prst="parallelogram">
              <a:avLst>
                <a:gd name="adj" fmla="val 80882"/>
              </a:avLst>
            </a:prstGeom>
            <a:noFill/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Parallélogramme 7"/>
            <p:cNvSpPr/>
            <p:nvPr/>
          </p:nvSpPr>
          <p:spPr>
            <a:xfrm>
              <a:off x="1395190" y="2376053"/>
              <a:ext cx="1687446" cy="1288474"/>
            </a:xfrm>
            <a:prstGeom prst="parallelogram">
              <a:avLst>
                <a:gd name="adj" fmla="val 80882"/>
              </a:avLst>
            </a:prstGeom>
            <a:noFill/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Parallélogramme 8"/>
            <p:cNvSpPr/>
            <p:nvPr/>
          </p:nvSpPr>
          <p:spPr>
            <a:xfrm>
              <a:off x="2033903" y="2376053"/>
              <a:ext cx="1687446" cy="1288474"/>
            </a:xfrm>
            <a:prstGeom prst="parallelogram">
              <a:avLst>
                <a:gd name="adj" fmla="val 80882"/>
              </a:avLst>
            </a:prstGeom>
            <a:noFill/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" name="Connecteur droit 10"/>
            <p:cNvCxnSpPr/>
            <p:nvPr/>
          </p:nvCxnSpPr>
          <p:spPr>
            <a:xfrm flipH="1">
              <a:off x="8161611" y="2388359"/>
              <a:ext cx="1052946" cy="128847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Image 1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486" t="8009" r="15461" b="11472"/>
            <a:stretch/>
          </p:blipFill>
          <p:spPr>
            <a:xfrm>
              <a:off x="9753599" y="2205725"/>
              <a:ext cx="493437" cy="1113206"/>
            </a:xfrm>
            <a:prstGeom prst="rect">
              <a:avLst/>
            </a:prstGeom>
          </p:spPr>
        </p:pic>
        <p:grpSp>
          <p:nvGrpSpPr>
            <p:cNvPr id="20" name="Groupe 19"/>
            <p:cNvGrpSpPr/>
            <p:nvPr/>
          </p:nvGrpSpPr>
          <p:grpSpPr>
            <a:xfrm>
              <a:off x="8866437" y="2043250"/>
              <a:ext cx="696239" cy="1248401"/>
              <a:chOff x="8418647" y="2061165"/>
              <a:chExt cx="811460" cy="1248401"/>
            </a:xfrm>
          </p:grpSpPr>
          <p:pic>
            <p:nvPicPr>
              <p:cNvPr id="18" name="Image 17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203" t="13474" r="27373" b="8950"/>
              <a:stretch/>
            </p:blipFill>
            <p:spPr>
              <a:xfrm>
                <a:off x="8418647" y="2061165"/>
                <a:ext cx="811460" cy="1248401"/>
              </a:xfrm>
              <a:prstGeom prst="rect">
                <a:avLst/>
              </a:prstGeom>
            </p:spPr>
          </p:pic>
          <p:sp>
            <p:nvSpPr>
              <p:cNvPr id="19" name="Ellipse 18"/>
              <p:cNvSpPr/>
              <p:nvPr/>
            </p:nvSpPr>
            <p:spPr>
              <a:xfrm>
                <a:off x="8470651" y="2721034"/>
                <a:ext cx="124709" cy="1219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pic>
          <p:nvPicPr>
            <p:cNvPr id="21" name="Image 2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243" t="8009" r="15461" b="11472"/>
            <a:stretch/>
          </p:blipFill>
          <p:spPr>
            <a:xfrm>
              <a:off x="10122368" y="2225391"/>
              <a:ext cx="622438" cy="1113206"/>
            </a:xfrm>
            <a:prstGeom prst="rect">
              <a:avLst/>
            </a:prstGeom>
          </p:spPr>
        </p:pic>
        <p:cxnSp>
          <p:nvCxnSpPr>
            <p:cNvPr id="22" name="Connecteur droit avec flèche 21"/>
            <p:cNvCxnSpPr/>
            <p:nvPr/>
          </p:nvCxnSpPr>
          <p:spPr>
            <a:xfrm>
              <a:off x="5385476" y="2145325"/>
              <a:ext cx="1980527" cy="19666"/>
            </a:xfrm>
            <a:prstGeom prst="straightConnector1">
              <a:avLst/>
            </a:prstGeom>
            <a:ln w="762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/>
            <p:nvPr/>
          </p:nvCxnSpPr>
          <p:spPr>
            <a:xfrm flipH="1">
              <a:off x="4744648" y="2976900"/>
              <a:ext cx="2031977" cy="0"/>
            </a:xfrm>
            <a:prstGeom prst="straightConnector1">
              <a:avLst/>
            </a:prstGeom>
            <a:ln w="762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Parallélogramme 23"/>
            <p:cNvSpPr/>
            <p:nvPr/>
          </p:nvSpPr>
          <p:spPr>
            <a:xfrm>
              <a:off x="756477" y="2976899"/>
              <a:ext cx="2480994" cy="687627"/>
            </a:xfrm>
            <a:prstGeom prst="parallelogram">
              <a:avLst>
                <a:gd name="adj" fmla="val 80882"/>
              </a:avLst>
            </a:prstGeom>
            <a:noFill/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8552123" y="1856003"/>
              <a:ext cx="9123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LANCEUR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1193239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2867892" y="429490"/>
            <a:ext cx="5902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/>
              <a:t>DES DAMIERS POUR TIRER</a:t>
            </a:r>
            <a:endParaRPr lang="fr-FR" sz="28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955963" y="4191919"/>
            <a:ext cx="103909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Consignes :</a:t>
            </a:r>
          </a:p>
          <a:p>
            <a:r>
              <a:rPr lang="fr-FR" dirty="0" smtClean="0"/>
              <a:t>Je lance 2 boules, je les suis, je les ramasse, j’enlève les cônes qui ont été touchés, et je reviens dans la zone d’élan.</a:t>
            </a:r>
          </a:p>
          <a:p>
            <a:r>
              <a:rPr lang="fr-FR" dirty="0" smtClean="0"/>
              <a:t>Je </a:t>
            </a:r>
            <a:r>
              <a:rPr lang="fr-FR" dirty="0" smtClean="0"/>
              <a:t>dois vider le damier. 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955964" y="1183772"/>
            <a:ext cx="9482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Ce qu’il faut faire :</a:t>
            </a:r>
          </a:p>
          <a:p>
            <a:r>
              <a:rPr lang="fr-FR" dirty="0"/>
              <a:t>Lancer une boule dans une cible </a:t>
            </a:r>
            <a:r>
              <a:rPr lang="fr-FR" dirty="0" smtClean="0"/>
              <a:t>pour toucher un cône ou faire </a:t>
            </a:r>
            <a:r>
              <a:rPr lang="fr-FR" dirty="0"/>
              <a:t>tomber la boule dans un pneu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53444" y="5578605"/>
            <a:ext cx="97646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J’ai réussi si…</a:t>
            </a:r>
          </a:p>
          <a:p>
            <a:r>
              <a:rPr lang="fr-FR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J’ai </a:t>
            </a:r>
            <a:r>
              <a:rPr lang="fr-FR" dirty="0" smtClean="0"/>
              <a:t>réussi à toucher au moins 6 cônes sur 9.</a:t>
            </a:r>
            <a:endParaRPr lang="fr-FR" dirty="0"/>
          </a:p>
        </p:txBody>
      </p:sp>
      <p:grpSp>
        <p:nvGrpSpPr>
          <p:cNvPr id="3" name="Groupe 2"/>
          <p:cNvGrpSpPr/>
          <p:nvPr/>
        </p:nvGrpSpPr>
        <p:grpSpPr>
          <a:xfrm>
            <a:off x="1227532" y="2061165"/>
            <a:ext cx="9988329" cy="1826213"/>
            <a:chOff x="756477" y="1856003"/>
            <a:chExt cx="9988329" cy="1826213"/>
          </a:xfrm>
        </p:grpSpPr>
        <p:sp>
          <p:nvSpPr>
            <p:cNvPr id="6" name="Parallélogramme 5"/>
            <p:cNvSpPr/>
            <p:nvPr/>
          </p:nvSpPr>
          <p:spPr>
            <a:xfrm>
              <a:off x="756477" y="2376053"/>
              <a:ext cx="9127337" cy="1288474"/>
            </a:xfrm>
            <a:prstGeom prst="parallelogram">
              <a:avLst>
                <a:gd name="adj" fmla="val 80882"/>
              </a:avLst>
            </a:prstGeom>
            <a:noFill/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Parallélogramme 6"/>
            <p:cNvSpPr/>
            <p:nvPr/>
          </p:nvSpPr>
          <p:spPr>
            <a:xfrm>
              <a:off x="756477" y="2376053"/>
              <a:ext cx="1687446" cy="1288474"/>
            </a:xfrm>
            <a:prstGeom prst="parallelogram">
              <a:avLst>
                <a:gd name="adj" fmla="val 80882"/>
              </a:avLst>
            </a:prstGeom>
            <a:noFill/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Parallélogramme 7"/>
            <p:cNvSpPr/>
            <p:nvPr/>
          </p:nvSpPr>
          <p:spPr>
            <a:xfrm>
              <a:off x="1395190" y="2376053"/>
              <a:ext cx="1687446" cy="1288474"/>
            </a:xfrm>
            <a:prstGeom prst="parallelogram">
              <a:avLst>
                <a:gd name="adj" fmla="val 80882"/>
              </a:avLst>
            </a:prstGeom>
            <a:noFill/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Parallélogramme 8"/>
            <p:cNvSpPr/>
            <p:nvPr/>
          </p:nvSpPr>
          <p:spPr>
            <a:xfrm>
              <a:off x="2033903" y="2376053"/>
              <a:ext cx="1687446" cy="1288474"/>
            </a:xfrm>
            <a:prstGeom prst="parallelogram">
              <a:avLst>
                <a:gd name="adj" fmla="val 80882"/>
              </a:avLst>
            </a:prstGeom>
            <a:noFill/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" name="Connecteur droit 10"/>
            <p:cNvCxnSpPr/>
            <p:nvPr/>
          </p:nvCxnSpPr>
          <p:spPr>
            <a:xfrm flipH="1">
              <a:off x="7048525" y="2393742"/>
              <a:ext cx="1052946" cy="128847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Image 1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486" t="8009" r="15461" b="11472"/>
            <a:stretch/>
          </p:blipFill>
          <p:spPr>
            <a:xfrm>
              <a:off x="9753599" y="2205725"/>
              <a:ext cx="493437" cy="1113206"/>
            </a:xfrm>
            <a:prstGeom prst="rect">
              <a:avLst/>
            </a:prstGeom>
          </p:spPr>
        </p:pic>
        <p:grpSp>
          <p:nvGrpSpPr>
            <p:cNvPr id="20" name="Groupe 19"/>
            <p:cNvGrpSpPr/>
            <p:nvPr/>
          </p:nvGrpSpPr>
          <p:grpSpPr>
            <a:xfrm>
              <a:off x="8589964" y="2086392"/>
              <a:ext cx="696239" cy="1248401"/>
              <a:chOff x="8418647" y="2061165"/>
              <a:chExt cx="811460" cy="1248401"/>
            </a:xfrm>
          </p:grpSpPr>
          <p:pic>
            <p:nvPicPr>
              <p:cNvPr id="18" name="Image 17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203" t="13474" r="27373" b="8950"/>
              <a:stretch/>
            </p:blipFill>
            <p:spPr>
              <a:xfrm>
                <a:off x="8418647" y="2061165"/>
                <a:ext cx="811460" cy="1248401"/>
              </a:xfrm>
              <a:prstGeom prst="rect">
                <a:avLst/>
              </a:prstGeom>
            </p:spPr>
          </p:pic>
          <p:sp>
            <p:nvSpPr>
              <p:cNvPr id="19" name="Ellipse 18"/>
              <p:cNvSpPr/>
              <p:nvPr/>
            </p:nvSpPr>
            <p:spPr>
              <a:xfrm>
                <a:off x="8470651" y="2721034"/>
                <a:ext cx="124709" cy="12192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pic>
          <p:nvPicPr>
            <p:cNvPr id="21" name="Image 2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243" t="8009" r="15461" b="11472"/>
            <a:stretch/>
          </p:blipFill>
          <p:spPr>
            <a:xfrm>
              <a:off x="10122368" y="2225391"/>
              <a:ext cx="622438" cy="1113206"/>
            </a:xfrm>
            <a:prstGeom prst="rect">
              <a:avLst/>
            </a:prstGeom>
          </p:spPr>
        </p:pic>
        <p:cxnSp>
          <p:nvCxnSpPr>
            <p:cNvPr id="22" name="Connecteur droit avec flèche 21"/>
            <p:cNvCxnSpPr/>
            <p:nvPr/>
          </p:nvCxnSpPr>
          <p:spPr>
            <a:xfrm>
              <a:off x="5385476" y="2145325"/>
              <a:ext cx="1980527" cy="19666"/>
            </a:xfrm>
            <a:prstGeom prst="straightConnector1">
              <a:avLst/>
            </a:prstGeom>
            <a:ln w="762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/>
            <p:nvPr/>
          </p:nvCxnSpPr>
          <p:spPr>
            <a:xfrm flipH="1">
              <a:off x="4744648" y="2976900"/>
              <a:ext cx="2031977" cy="0"/>
            </a:xfrm>
            <a:prstGeom prst="straightConnector1">
              <a:avLst/>
            </a:prstGeom>
            <a:ln w="762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Parallélogramme 23"/>
            <p:cNvSpPr/>
            <p:nvPr/>
          </p:nvSpPr>
          <p:spPr>
            <a:xfrm>
              <a:off x="756477" y="2976899"/>
              <a:ext cx="2480994" cy="687627"/>
            </a:xfrm>
            <a:prstGeom prst="parallelogram">
              <a:avLst>
                <a:gd name="adj" fmla="val 80882"/>
              </a:avLst>
            </a:prstGeom>
            <a:noFill/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Triangle isocèle 24"/>
            <p:cNvSpPr/>
            <p:nvPr/>
          </p:nvSpPr>
          <p:spPr>
            <a:xfrm>
              <a:off x="1684756" y="2299315"/>
              <a:ext cx="329525" cy="446946"/>
            </a:xfrm>
            <a:prstGeom prst="triangl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Triangle isocèle 25"/>
            <p:cNvSpPr/>
            <p:nvPr/>
          </p:nvSpPr>
          <p:spPr>
            <a:xfrm>
              <a:off x="1869140" y="2916589"/>
              <a:ext cx="329525" cy="446946"/>
            </a:xfrm>
            <a:prstGeom prst="triangl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Triangle isocèle 26"/>
            <p:cNvSpPr/>
            <p:nvPr/>
          </p:nvSpPr>
          <p:spPr>
            <a:xfrm>
              <a:off x="2350064" y="2313365"/>
              <a:ext cx="329525" cy="446946"/>
            </a:xfrm>
            <a:prstGeom prst="triangl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Triangle isocèle 27"/>
            <p:cNvSpPr/>
            <p:nvPr/>
          </p:nvSpPr>
          <p:spPr>
            <a:xfrm>
              <a:off x="1216723" y="2914211"/>
              <a:ext cx="329525" cy="446946"/>
            </a:xfrm>
            <a:prstGeom prst="triangl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Triangle isocèle 28"/>
            <p:cNvSpPr/>
            <p:nvPr/>
          </p:nvSpPr>
          <p:spPr>
            <a:xfrm>
              <a:off x="2988777" y="2313365"/>
              <a:ext cx="329525" cy="446946"/>
            </a:xfrm>
            <a:prstGeom prst="triangl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Triangle isocèle 29"/>
            <p:cNvSpPr/>
            <p:nvPr/>
          </p:nvSpPr>
          <p:spPr>
            <a:xfrm>
              <a:off x="2531672" y="2914211"/>
              <a:ext cx="329525" cy="446946"/>
            </a:xfrm>
            <a:prstGeom prst="triangl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1" name="Connecteur droit avec flèche 30"/>
            <p:cNvCxnSpPr/>
            <p:nvPr/>
          </p:nvCxnSpPr>
          <p:spPr>
            <a:xfrm flipH="1">
              <a:off x="7574998" y="3005862"/>
              <a:ext cx="1059586" cy="14428"/>
            </a:xfrm>
            <a:prstGeom prst="straightConnector1">
              <a:avLst/>
            </a:prstGeom>
            <a:ln w="76200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ZoneTexte 33"/>
            <p:cNvSpPr txBox="1"/>
            <p:nvPr/>
          </p:nvSpPr>
          <p:spPr>
            <a:xfrm>
              <a:off x="8552123" y="1856003"/>
              <a:ext cx="9123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LANCEUR</a:t>
              </a:r>
              <a:endParaRPr lang="fr-FR" dirty="0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7728447" y="3185478"/>
              <a:ext cx="13751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ZONE D’ELAN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38941169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930</Words>
  <Application>Microsoft Office PowerPoint</Application>
  <PresentationFormat>Grand écran</PresentationFormat>
  <Paragraphs>311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ACADEMIE DE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 DELAY GOYET</dc:creator>
  <cp:lastModifiedBy>F DELAY GOYET</cp:lastModifiedBy>
  <cp:revision>34</cp:revision>
  <dcterms:created xsi:type="dcterms:W3CDTF">2018-11-08T10:26:02Z</dcterms:created>
  <dcterms:modified xsi:type="dcterms:W3CDTF">2018-11-09T11:19:35Z</dcterms:modified>
</cp:coreProperties>
</file>