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6" r:id="rId3"/>
    <p:sldId id="267" r:id="rId4"/>
    <p:sldId id="256" r:id="rId5"/>
    <p:sldId id="259" r:id="rId6"/>
    <p:sldId id="260" r:id="rId7"/>
    <p:sldId id="261" r:id="rId8"/>
    <p:sldId id="269" r:id="rId9"/>
    <p:sldId id="262" r:id="rId10"/>
    <p:sldId id="263" r:id="rId11"/>
    <p:sldId id="265" r:id="rId12"/>
    <p:sldId id="271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25CA-A4C8-4379-A745-AA2DDBAC2A7B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8568-DA81-4CF0-B699-F1949ECA8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57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25CA-A4C8-4379-A745-AA2DDBAC2A7B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8568-DA81-4CF0-B699-F1949ECA8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413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25CA-A4C8-4379-A745-AA2DDBAC2A7B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8568-DA81-4CF0-B699-F1949ECA8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04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25CA-A4C8-4379-A745-AA2DDBAC2A7B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8568-DA81-4CF0-B699-F1949ECA8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212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25CA-A4C8-4379-A745-AA2DDBAC2A7B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8568-DA81-4CF0-B699-F1949ECA8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582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25CA-A4C8-4379-A745-AA2DDBAC2A7B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8568-DA81-4CF0-B699-F1949ECA8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127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25CA-A4C8-4379-A745-AA2DDBAC2A7B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8568-DA81-4CF0-B699-F1949ECA8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041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25CA-A4C8-4379-A745-AA2DDBAC2A7B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8568-DA81-4CF0-B699-F1949ECA8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851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25CA-A4C8-4379-A745-AA2DDBAC2A7B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8568-DA81-4CF0-B699-F1949ECA8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83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25CA-A4C8-4379-A745-AA2DDBAC2A7B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8568-DA81-4CF0-B699-F1949ECA8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19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025CA-A4C8-4379-A745-AA2DDBAC2A7B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A8568-DA81-4CF0-B699-F1949ECA8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443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025CA-A4C8-4379-A745-AA2DDBAC2A7B}" type="datetimeFigureOut">
              <a:rPr lang="fr-FR" smtClean="0"/>
              <a:t>02/11/2020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A8568-DA81-4CF0-B699-F1949ECA8D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35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24829" y="836341"/>
            <a:ext cx="106828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 smtClean="0"/>
              <a:t>ACTIVITE SPORT BOULES</a:t>
            </a:r>
          </a:p>
          <a:p>
            <a:endParaRPr lang="fr-FR" dirty="0"/>
          </a:p>
          <a:p>
            <a:r>
              <a:rPr lang="fr-FR" dirty="0" smtClean="0"/>
              <a:t>Dispositifs et règles de l’activité à montrer aux élèves au TBI avant les séances pour faciliter la compréhension des tâches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368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2867892" y="429490"/>
            <a:ext cx="590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DES DAMIERS POUR TIRER</a:t>
            </a:r>
            <a:endParaRPr lang="fr-FR" sz="28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955963" y="4191919"/>
            <a:ext cx="10390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Consignes :</a:t>
            </a:r>
          </a:p>
          <a:p>
            <a:r>
              <a:rPr lang="fr-FR" dirty="0" smtClean="0"/>
              <a:t>Je lance </a:t>
            </a:r>
            <a:r>
              <a:rPr lang="fr-FR" dirty="0" smtClean="0"/>
              <a:t>6 </a:t>
            </a:r>
            <a:r>
              <a:rPr lang="fr-FR" dirty="0" smtClean="0"/>
              <a:t>boules, je les suis, je les ramasse, j’enlève les cônes qui ont été touchés, et je reviens dans la zone d’élan.</a:t>
            </a:r>
          </a:p>
          <a:p>
            <a:r>
              <a:rPr lang="fr-FR" dirty="0" smtClean="0"/>
              <a:t>Je dois vider le damier. 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955964" y="1183772"/>
            <a:ext cx="948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Ce qu’il faut faire :</a:t>
            </a:r>
          </a:p>
          <a:p>
            <a:r>
              <a:rPr lang="fr-FR" dirty="0"/>
              <a:t>Lancer une boule dans une cible </a:t>
            </a:r>
            <a:r>
              <a:rPr lang="fr-FR" dirty="0" smtClean="0"/>
              <a:t>pour toucher </a:t>
            </a:r>
            <a:r>
              <a:rPr lang="fr-FR" dirty="0" smtClean="0"/>
              <a:t>une bouteille.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953444" y="5578605"/>
            <a:ext cx="9764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J’ai réussi si…</a:t>
            </a:r>
          </a:p>
          <a:p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J’ai </a:t>
            </a:r>
            <a:r>
              <a:rPr lang="fr-FR" dirty="0" smtClean="0"/>
              <a:t>réussi à toucher au moins </a:t>
            </a:r>
            <a:r>
              <a:rPr lang="fr-FR" dirty="0" smtClean="0"/>
              <a:t>3 bouteilles sur 6 tirs.</a:t>
            </a:r>
            <a:endParaRPr lang="fr-FR" dirty="0"/>
          </a:p>
        </p:txBody>
      </p:sp>
      <p:grpSp>
        <p:nvGrpSpPr>
          <p:cNvPr id="3" name="Groupe 2"/>
          <p:cNvGrpSpPr/>
          <p:nvPr/>
        </p:nvGrpSpPr>
        <p:grpSpPr>
          <a:xfrm>
            <a:off x="1227532" y="2061165"/>
            <a:ext cx="9988329" cy="1826213"/>
            <a:chOff x="756477" y="1856003"/>
            <a:chExt cx="9988329" cy="1826213"/>
          </a:xfrm>
        </p:grpSpPr>
        <p:sp>
          <p:nvSpPr>
            <p:cNvPr id="6" name="Parallélogramme 5"/>
            <p:cNvSpPr/>
            <p:nvPr/>
          </p:nvSpPr>
          <p:spPr>
            <a:xfrm>
              <a:off x="756477" y="2376053"/>
              <a:ext cx="9127337" cy="1288474"/>
            </a:xfrm>
            <a:prstGeom prst="parallelogram">
              <a:avLst>
                <a:gd name="adj" fmla="val 80882"/>
              </a:avLst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Parallélogramme 6"/>
            <p:cNvSpPr/>
            <p:nvPr/>
          </p:nvSpPr>
          <p:spPr>
            <a:xfrm>
              <a:off x="756477" y="2376053"/>
              <a:ext cx="1687446" cy="1288474"/>
            </a:xfrm>
            <a:prstGeom prst="parallelogram">
              <a:avLst>
                <a:gd name="adj" fmla="val 80882"/>
              </a:avLst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Parallélogramme 7"/>
            <p:cNvSpPr/>
            <p:nvPr/>
          </p:nvSpPr>
          <p:spPr>
            <a:xfrm>
              <a:off x="1395190" y="2376053"/>
              <a:ext cx="1687446" cy="1288474"/>
            </a:xfrm>
            <a:prstGeom prst="parallelogram">
              <a:avLst>
                <a:gd name="adj" fmla="val 80882"/>
              </a:avLst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Parallélogramme 8"/>
            <p:cNvSpPr/>
            <p:nvPr/>
          </p:nvSpPr>
          <p:spPr>
            <a:xfrm>
              <a:off x="2033903" y="2376053"/>
              <a:ext cx="1687446" cy="1288474"/>
            </a:xfrm>
            <a:prstGeom prst="parallelogram">
              <a:avLst>
                <a:gd name="adj" fmla="val 80882"/>
              </a:avLst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10"/>
            <p:cNvCxnSpPr/>
            <p:nvPr/>
          </p:nvCxnSpPr>
          <p:spPr>
            <a:xfrm flipH="1">
              <a:off x="7048525" y="2393742"/>
              <a:ext cx="1052946" cy="12884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86" t="8009" r="15461" b="11472"/>
            <a:stretch/>
          </p:blipFill>
          <p:spPr>
            <a:xfrm>
              <a:off x="9753599" y="2205725"/>
              <a:ext cx="493437" cy="1113206"/>
            </a:xfrm>
            <a:prstGeom prst="rect">
              <a:avLst/>
            </a:prstGeom>
          </p:spPr>
        </p:pic>
        <p:grpSp>
          <p:nvGrpSpPr>
            <p:cNvPr id="20" name="Groupe 19"/>
            <p:cNvGrpSpPr/>
            <p:nvPr/>
          </p:nvGrpSpPr>
          <p:grpSpPr>
            <a:xfrm>
              <a:off x="8589964" y="2086392"/>
              <a:ext cx="696239" cy="1248401"/>
              <a:chOff x="8418647" y="2061165"/>
              <a:chExt cx="811460" cy="1248401"/>
            </a:xfrm>
          </p:grpSpPr>
          <p:pic>
            <p:nvPicPr>
              <p:cNvPr id="18" name="Image 1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03" t="13474" r="27373" b="8950"/>
              <a:stretch/>
            </p:blipFill>
            <p:spPr>
              <a:xfrm>
                <a:off x="8418647" y="2061165"/>
                <a:ext cx="811460" cy="1248401"/>
              </a:xfrm>
              <a:prstGeom prst="rect">
                <a:avLst/>
              </a:prstGeom>
            </p:spPr>
          </p:pic>
          <p:sp>
            <p:nvSpPr>
              <p:cNvPr id="19" name="Ellipse 18"/>
              <p:cNvSpPr/>
              <p:nvPr/>
            </p:nvSpPr>
            <p:spPr>
              <a:xfrm>
                <a:off x="8470651" y="2721034"/>
                <a:ext cx="124709" cy="121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43" t="8009" r="15461" b="11472"/>
            <a:stretch/>
          </p:blipFill>
          <p:spPr>
            <a:xfrm>
              <a:off x="10122368" y="2225391"/>
              <a:ext cx="622438" cy="1113206"/>
            </a:xfrm>
            <a:prstGeom prst="rect">
              <a:avLst/>
            </a:prstGeom>
          </p:spPr>
        </p:pic>
        <p:cxnSp>
          <p:nvCxnSpPr>
            <p:cNvPr id="22" name="Connecteur droit avec flèche 21"/>
            <p:cNvCxnSpPr/>
            <p:nvPr/>
          </p:nvCxnSpPr>
          <p:spPr>
            <a:xfrm>
              <a:off x="4690098" y="2168663"/>
              <a:ext cx="1980527" cy="19666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flipH="1">
              <a:off x="4331866" y="2976899"/>
              <a:ext cx="203197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H="1">
              <a:off x="7574998" y="3005862"/>
              <a:ext cx="1059586" cy="14428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/>
            <p:cNvSpPr txBox="1"/>
            <p:nvPr/>
          </p:nvSpPr>
          <p:spPr>
            <a:xfrm>
              <a:off x="8552123" y="1856003"/>
              <a:ext cx="9123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TIREUR</a:t>
              </a:r>
              <a:endParaRPr lang="fr-FR" dirty="0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7728447" y="3185478"/>
              <a:ext cx="1375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ZONE D’ELAN</a:t>
              </a:r>
              <a:endParaRPr lang="fr-FR" dirty="0"/>
            </a:p>
          </p:txBody>
        </p:sp>
      </p:grpSp>
      <p:sp>
        <p:nvSpPr>
          <p:cNvPr id="32" name="Parallélogramme 31"/>
          <p:cNvSpPr/>
          <p:nvPr/>
        </p:nvSpPr>
        <p:spPr>
          <a:xfrm>
            <a:off x="1605389" y="2940570"/>
            <a:ext cx="2287477" cy="482983"/>
          </a:xfrm>
          <a:prstGeom prst="parallelogram">
            <a:avLst>
              <a:gd name="adj" fmla="val 80882"/>
            </a:avLst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1646661" y="3299723"/>
            <a:ext cx="167268" cy="379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à coins arrondis 35"/>
          <p:cNvSpPr/>
          <p:nvPr/>
        </p:nvSpPr>
        <p:spPr>
          <a:xfrm>
            <a:off x="2300700" y="3299128"/>
            <a:ext cx="167268" cy="379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à coins arrondis 36"/>
          <p:cNvSpPr/>
          <p:nvPr/>
        </p:nvSpPr>
        <p:spPr>
          <a:xfrm>
            <a:off x="2927913" y="3281332"/>
            <a:ext cx="167268" cy="379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à coins arrondis 37"/>
          <p:cNvSpPr/>
          <p:nvPr/>
        </p:nvSpPr>
        <p:spPr>
          <a:xfrm>
            <a:off x="1998515" y="2831134"/>
            <a:ext cx="167268" cy="379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2657976" y="2821440"/>
            <a:ext cx="167268" cy="379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3340205" y="2829043"/>
            <a:ext cx="167268" cy="379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2384334" y="2410887"/>
            <a:ext cx="167268" cy="379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3055959" y="2391414"/>
            <a:ext cx="167268" cy="379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Rectangle à coins arrondis 42"/>
          <p:cNvSpPr/>
          <p:nvPr/>
        </p:nvSpPr>
        <p:spPr>
          <a:xfrm>
            <a:off x="3672785" y="2391414"/>
            <a:ext cx="167268" cy="379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" name="Connecteur droit 43"/>
          <p:cNvCxnSpPr/>
          <p:nvPr/>
        </p:nvCxnSpPr>
        <p:spPr>
          <a:xfrm flipH="1">
            <a:off x="7085905" y="2561893"/>
            <a:ext cx="1052946" cy="12884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>
            <a:off x="6658063" y="2561893"/>
            <a:ext cx="1052946" cy="12884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7911184" y="1466522"/>
            <a:ext cx="1301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3 distances de tir au choix</a:t>
            </a:r>
            <a:endParaRPr lang="fr-FR" sz="1400" dirty="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7721624" y="1923913"/>
            <a:ext cx="850902" cy="591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>
            <a:off x="8146558" y="1923913"/>
            <a:ext cx="425968" cy="57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8572526" y="1923913"/>
            <a:ext cx="31711" cy="591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riangle isocèle 48"/>
          <p:cNvSpPr/>
          <p:nvPr/>
        </p:nvSpPr>
        <p:spPr>
          <a:xfrm>
            <a:off x="6542590" y="3580371"/>
            <a:ext cx="255810" cy="26951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Triangle isocèle 49"/>
          <p:cNvSpPr/>
          <p:nvPr/>
        </p:nvSpPr>
        <p:spPr>
          <a:xfrm>
            <a:off x="6992722" y="3588488"/>
            <a:ext cx="255810" cy="26951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isocèle 50"/>
          <p:cNvSpPr/>
          <p:nvPr/>
        </p:nvSpPr>
        <p:spPr>
          <a:xfrm>
            <a:off x="7484473" y="3576470"/>
            <a:ext cx="255810" cy="26951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116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2867892" y="429490"/>
            <a:ext cx="590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 TIR EN NAVETTE</a:t>
            </a:r>
            <a:endParaRPr lang="fr-FR" sz="28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828464" y="4803171"/>
            <a:ext cx="10740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Consignes :</a:t>
            </a:r>
          </a:p>
          <a:p>
            <a:r>
              <a:rPr lang="fr-FR" dirty="0" smtClean="0"/>
              <a:t>Je lance ma </a:t>
            </a:r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boule</a:t>
            </a:r>
            <a:r>
              <a:rPr lang="fr-FR" dirty="0" smtClean="0"/>
              <a:t>, je la suis</a:t>
            </a:r>
            <a:r>
              <a:rPr lang="fr-FR" dirty="0" smtClean="0"/>
              <a:t>, je </a:t>
            </a:r>
            <a:r>
              <a:rPr lang="fr-FR" dirty="0" smtClean="0"/>
              <a:t>lance à nouveau depuis la 2</a:t>
            </a:r>
            <a:r>
              <a:rPr lang="fr-FR" baseline="30000" dirty="0" smtClean="0"/>
              <a:t>ème</a:t>
            </a:r>
            <a:r>
              <a:rPr lang="fr-FR" dirty="0" smtClean="0"/>
              <a:t> zone d’élan…. </a:t>
            </a:r>
            <a:r>
              <a:rPr lang="fr-FR" dirty="0" err="1" smtClean="0"/>
              <a:t>etc</a:t>
            </a:r>
            <a:r>
              <a:rPr lang="fr-FR" dirty="0" smtClean="0"/>
              <a:t> </a:t>
            </a:r>
          </a:p>
          <a:p>
            <a:r>
              <a:rPr lang="fr-FR" dirty="0" smtClean="0"/>
              <a:t>Je lance 6 fois (</a:t>
            </a:r>
            <a:r>
              <a:rPr lang="fr-FR" dirty="0"/>
              <a:t>3 aller-retour) </a:t>
            </a:r>
            <a:r>
              <a:rPr lang="fr-FR" dirty="0" smtClean="0"/>
              <a:t>sans </a:t>
            </a:r>
            <a:r>
              <a:rPr lang="fr-FR" dirty="0"/>
              <a:t>marquer de temps d’arrêt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874796" y="925718"/>
            <a:ext cx="10419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Ce qu’il faut faire :</a:t>
            </a:r>
          </a:p>
          <a:p>
            <a:r>
              <a:rPr lang="fr-FR" b="1" u="sng" dirty="0"/>
              <a:t>Le joueur</a:t>
            </a:r>
            <a:r>
              <a:rPr lang="fr-FR" dirty="0"/>
              <a:t> : Lancer sa boule directement </a:t>
            </a:r>
            <a:r>
              <a:rPr lang="fr-FR" dirty="0" smtClean="0"/>
              <a:t>dans la cible </a:t>
            </a:r>
            <a:r>
              <a:rPr lang="fr-FR" dirty="0"/>
              <a:t>en course continue.</a:t>
            </a:r>
          </a:p>
          <a:p>
            <a:r>
              <a:rPr lang="fr-FR" b="1" u="sng" dirty="0"/>
              <a:t>Les </a:t>
            </a:r>
            <a:r>
              <a:rPr lang="fr-FR" b="1" u="sng" dirty="0" smtClean="0"/>
              <a:t>3 partenaires </a:t>
            </a:r>
            <a:r>
              <a:rPr lang="fr-FR" b="1" u="sng" dirty="0"/>
              <a:t>: </a:t>
            </a:r>
            <a:r>
              <a:rPr lang="fr-FR" dirty="0"/>
              <a:t>Tenir son rôle en toute sécurité pour faciliter la performance du joueur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828465" y="5874668"/>
            <a:ext cx="9764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J’ai réussi si…</a:t>
            </a:r>
          </a:p>
          <a:p>
            <a:r>
              <a:rPr lang="fr-FR" dirty="0" smtClean="0"/>
              <a:t>J’ai atteint la cible (sans rebond) au </a:t>
            </a:r>
            <a:r>
              <a:rPr lang="fr-FR" dirty="0"/>
              <a:t>moins 2 </a:t>
            </a:r>
            <a:r>
              <a:rPr lang="fr-FR" dirty="0" smtClean="0"/>
              <a:t>fois </a:t>
            </a:r>
            <a:r>
              <a:rPr lang="fr-FR" dirty="0"/>
              <a:t>sur </a:t>
            </a:r>
            <a:r>
              <a:rPr lang="fr-FR" dirty="0" smtClean="0"/>
              <a:t>6 </a:t>
            </a:r>
            <a:r>
              <a:rPr lang="fr-FR" dirty="0" smtClean="0"/>
              <a:t>(dans un temps donné).</a:t>
            </a:r>
            <a:endParaRPr lang="fr-FR" dirty="0"/>
          </a:p>
        </p:txBody>
      </p:sp>
      <p:grpSp>
        <p:nvGrpSpPr>
          <p:cNvPr id="44" name="Groupe 43"/>
          <p:cNvGrpSpPr/>
          <p:nvPr/>
        </p:nvGrpSpPr>
        <p:grpSpPr>
          <a:xfrm>
            <a:off x="1493082" y="1810791"/>
            <a:ext cx="9801186" cy="3285165"/>
            <a:chOff x="1493082" y="1810791"/>
            <a:chExt cx="9801186" cy="3285165"/>
          </a:xfrm>
        </p:grpSpPr>
        <p:sp>
          <p:nvSpPr>
            <p:cNvPr id="6" name="Parallélogramme 5"/>
            <p:cNvSpPr/>
            <p:nvPr/>
          </p:nvSpPr>
          <p:spPr>
            <a:xfrm>
              <a:off x="1537856" y="2947861"/>
              <a:ext cx="9127337" cy="1288474"/>
            </a:xfrm>
            <a:prstGeom prst="parallelogram">
              <a:avLst>
                <a:gd name="adj" fmla="val 80882"/>
              </a:avLst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10"/>
            <p:cNvCxnSpPr/>
            <p:nvPr/>
          </p:nvCxnSpPr>
          <p:spPr>
            <a:xfrm flipH="1">
              <a:off x="8307002" y="2959352"/>
              <a:ext cx="718695" cy="7037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86" t="8009" r="15461" b="11472"/>
            <a:stretch/>
          </p:blipFill>
          <p:spPr>
            <a:xfrm flipH="1">
              <a:off x="2532949" y="1810791"/>
              <a:ext cx="469728" cy="1113206"/>
            </a:xfrm>
            <a:prstGeom prst="rect">
              <a:avLst/>
            </a:prstGeom>
          </p:spPr>
        </p:pic>
        <p:grpSp>
          <p:nvGrpSpPr>
            <p:cNvPr id="20" name="Groupe 19"/>
            <p:cNvGrpSpPr/>
            <p:nvPr/>
          </p:nvGrpSpPr>
          <p:grpSpPr>
            <a:xfrm>
              <a:off x="9756164" y="2163275"/>
              <a:ext cx="696239" cy="1248401"/>
              <a:chOff x="8418647" y="2061165"/>
              <a:chExt cx="811460" cy="1248401"/>
            </a:xfrm>
          </p:grpSpPr>
          <p:pic>
            <p:nvPicPr>
              <p:cNvPr id="18" name="Image 1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03" t="13474" r="27373" b="8950"/>
              <a:stretch/>
            </p:blipFill>
            <p:spPr>
              <a:xfrm>
                <a:off x="8418647" y="2061165"/>
                <a:ext cx="811460" cy="1248401"/>
              </a:xfrm>
              <a:prstGeom prst="rect">
                <a:avLst/>
              </a:prstGeom>
            </p:spPr>
          </p:pic>
          <p:sp>
            <p:nvSpPr>
              <p:cNvPr id="19" name="Ellipse 18"/>
              <p:cNvSpPr/>
              <p:nvPr/>
            </p:nvSpPr>
            <p:spPr>
              <a:xfrm>
                <a:off x="8470651" y="2721034"/>
                <a:ext cx="124709" cy="121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23" name="Connecteur droit avec flèche 22"/>
            <p:cNvCxnSpPr/>
            <p:nvPr/>
          </p:nvCxnSpPr>
          <p:spPr>
            <a:xfrm flipH="1">
              <a:off x="6101524" y="3273028"/>
              <a:ext cx="2031977" cy="0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H="1">
              <a:off x="8799043" y="3256768"/>
              <a:ext cx="87864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Ellipse 31"/>
            <p:cNvSpPr/>
            <p:nvPr/>
          </p:nvSpPr>
          <p:spPr>
            <a:xfrm>
              <a:off x="3222477" y="3065345"/>
              <a:ext cx="1275382" cy="38284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>
              <a:off x="7315067" y="3766227"/>
              <a:ext cx="1275382" cy="38284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Connecteur droit 33"/>
            <p:cNvCxnSpPr>
              <a:stCxn id="47" idx="3"/>
            </p:cNvCxnSpPr>
            <p:nvPr/>
          </p:nvCxnSpPr>
          <p:spPr>
            <a:xfrm flipH="1">
              <a:off x="3025948" y="3532302"/>
              <a:ext cx="575823" cy="6929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43" t="8009" r="15461" b="11472"/>
            <a:stretch/>
          </p:blipFill>
          <p:spPr>
            <a:xfrm flipH="1">
              <a:off x="4933398" y="3982750"/>
              <a:ext cx="587386" cy="1113206"/>
            </a:xfrm>
            <a:prstGeom prst="rect">
              <a:avLst/>
            </a:prstGeom>
          </p:spPr>
        </p:pic>
        <p:sp>
          <p:nvSpPr>
            <p:cNvPr id="3" name="ZoneTexte 2"/>
            <p:cNvSpPr txBox="1"/>
            <p:nvPr/>
          </p:nvSpPr>
          <p:spPr>
            <a:xfrm>
              <a:off x="5380918" y="4557701"/>
              <a:ext cx="878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ARBITRE</a:t>
              </a:r>
              <a:endParaRPr lang="fr-FR" dirty="0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1493082" y="2093104"/>
              <a:ext cx="1406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ARRETE LA BOULE AU PIED</a:t>
              </a:r>
              <a:endParaRPr lang="fr-FR" dirty="0"/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>
              <a:off x="4028123" y="3923818"/>
              <a:ext cx="1810550" cy="30309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/>
            <p:cNvSpPr txBox="1"/>
            <p:nvPr/>
          </p:nvSpPr>
          <p:spPr>
            <a:xfrm>
              <a:off x="10381871" y="2327753"/>
              <a:ext cx="9123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LANCEUR</a:t>
              </a:r>
              <a:endParaRPr lang="fr-FR" dirty="0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8982224" y="2942133"/>
              <a:ext cx="1375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ZONE D’ELAN</a:t>
              </a:r>
              <a:endParaRPr lang="fr-FR" dirty="0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1882105" y="3955096"/>
              <a:ext cx="1375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ZONE D’ELAN</a:t>
              </a:r>
              <a:endParaRPr lang="fr-FR" dirty="0"/>
            </a:p>
          </p:txBody>
        </p:sp>
      </p:grpSp>
      <p:sp>
        <p:nvSpPr>
          <p:cNvPr id="46" name="Ellipse 45"/>
          <p:cNvSpPr/>
          <p:nvPr/>
        </p:nvSpPr>
        <p:spPr>
          <a:xfrm>
            <a:off x="3617200" y="3151424"/>
            <a:ext cx="508670" cy="20152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3847171" y="3056180"/>
            <a:ext cx="89209" cy="221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Parallélogramme 46"/>
          <p:cNvSpPr/>
          <p:nvPr/>
        </p:nvSpPr>
        <p:spPr>
          <a:xfrm>
            <a:off x="2919658" y="2959351"/>
            <a:ext cx="1827640" cy="572951"/>
          </a:xfrm>
          <a:prstGeom prst="parallelogram">
            <a:avLst>
              <a:gd name="adj" fmla="val 80882"/>
            </a:avLst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Parallélogramme 47"/>
          <p:cNvSpPr/>
          <p:nvPr/>
        </p:nvSpPr>
        <p:spPr>
          <a:xfrm>
            <a:off x="7038938" y="3657413"/>
            <a:ext cx="1827640" cy="572951"/>
          </a:xfrm>
          <a:prstGeom prst="parallelogram">
            <a:avLst>
              <a:gd name="adj" fmla="val 80882"/>
            </a:avLst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/>
          <p:cNvSpPr/>
          <p:nvPr/>
        </p:nvSpPr>
        <p:spPr>
          <a:xfrm>
            <a:off x="7718375" y="3822618"/>
            <a:ext cx="508670" cy="20152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à coins arrondis 54"/>
          <p:cNvSpPr/>
          <p:nvPr/>
        </p:nvSpPr>
        <p:spPr>
          <a:xfrm>
            <a:off x="7946560" y="3722464"/>
            <a:ext cx="89209" cy="2214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0339159" y="5106127"/>
            <a:ext cx="1425378" cy="1414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10381872" y="5106127"/>
            <a:ext cx="1371514" cy="141487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10748604" y="5492061"/>
            <a:ext cx="638050" cy="6761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ylindre 9"/>
          <p:cNvSpPr/>
          <p:nvPr/>
        </p:nvSpPr>
        <p:spPr>
          <a:xfrm>
            <a:off x="10944041" y="5435356"/>
            <a:ext cx="247175" cy="44057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10150121" y="4557828"/>
            <a:ext cx="909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1 point</a:t>
            </a:r>
            <a:endParaRPr lang="fr-FR" sz="1400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10452403" y="4885181"/>
            <a:ext cx="18773" cy="378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11067628" y="4543217"/>
            <a:ext cx="909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2 points</a:t>
            </a:r>
            <a:endParaRPr lang="fr-FR" sz="1400" dirty="0"/>
          </a:p>
        </p:txBody>
      </p:sp>
      <p:cxnSp>
        <p:nvCxnSpPr>
          <p:cNvPr id="58" name="Connecteur droit avec flèche 57"/>
          <p:cNvCxnSpPr/>
          <p:nvPr/>
        </p:nvCxnSpPr>
        <p:spPr>
          <a:xfrm flipH="1">
            <a:off x="11191216" y="4794746"/>
            <a:ext cx="89192" cy="4686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ZoneTexte 58"/>
          <p:cNvSpPr txBox="1"/>
          <p:nvPr/>
        </p:nvSpPr>
        <p:spPr>
          <a:xfrm>
            <a:off x="9298055" y="5650286"/>
            <a:ext cx="909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3 points</a:t>
            </a:r>
            <a:endParaRPr lang="fr-FR" sz="1400" dirty="0"/>
          </a:p>
        </p:txBody>
      </p:sp>
      <p:cxnSp>
        <p:nvCxnSpPr>
          <p:cNvPr id="60" name="Connecteur droit avec flèche 59"/>
          <p:cNvCxnSpPr/>
          <p:nvPr/>
        </p:nvCxnSpPr>
        <p:spPr>
          <a:xfrm flipV="1">
            <a:off x="10104283" y="5770278"/>
            <a:ext cx="733786" cy="75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9317351" y="6138860"/>
            <a:ext cx="909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5 points</a:t>
            </a:r>
            <a:endParaRPr lang="fr-FR" sz="1400" dirty="0"/>
          </a:p>
        </p:txBody>
      </p:sp>
      <p:cxnSp>
        <p:nvCxnSpPr>
          <p:cNvPr id="62" name="Connecteur droit avec flèche 61"/>
          <p:cNvCxnSpPr/>
          <p:nvPr/>
        </p:nvCxnSpPr>
        <p:spPr>
          <a:xfrm flipV="1">
            <a:off x="10098267" y="5750111"/>
            <a:ext cx="969361" cy="539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Forme libre 63"/>
          <p:cNvSpPr/>
          <p:nvPr/>
        </p:nvSpPr>
        <p:spPr>
          <a:xfrm>
            <a:off x="2563568" y="2598757"/>
            <a:ext cx="2753473" cy="798647"/>
          </a:xfrm>
          <a:custGeom>
            <a:avLst/>
            <a:gdLst>
              <a:gd name="connsiteX0" fmla="*/ 2241395 w 2241395"/>
              <a:gd name="connsiteY0" fmla="*/ 606007 h 615664"/>
              <a:gd name="connsiteX1" fmla="*/ 2007219 w 2241395"/>
              <a:gd name="connsiteY1" fmla="*/ 606007 h 615664"/>
              <a:gd name="connsiteX2" fmla="*/ 1906858 w 2241395"/>
              <a:gd name="connsiteY2" fmla="*/ 505646 h 615664"/>
              <a:gd name="connsiteX3" fmla="*/ 1895707 w 2241395"/>
              <a:gd name="connsiteY3" fmla="*/ 316075 h 615664"/>
              <a:gd name="connsiteX4" fmla="*/ 1739590 w 2241395"/>
              <a:gd name="connsiteY4" fmla="*/ 115353 h 615664"/>
              <a:gd name="connsiteX5" fmla="*/ 1449658 w 2241395"/>
              <a:gd name="connsiteY5" fmla="*/ 26143 h 615664"/>
              <a:gd name="connsiteX6" fmla="*/ 992458 w 2241395"/>
              <a:gd name="connsiteY6" fmla="*/ 3841 h 615664"/>
              <a:gd name="connsiteX7" fmla="*/ 557560 w 2241395"/>
              <a:gd name="connsiteY7" fmla="*/ 93051 h 615664"/>
              <a:gd name="connsiteX8" fmla="*/ 289931 w 2241395"/>
              <a:gd name="connsiteY8" fmla="*/ 238017 h 615664"/>
              <a:gd name="connsiteX9" fmla="*/ 0 w 2241395"/>
              <a:gd name="connsiteY9" fmla="*/ 449890 h 615664"/>
              <a:gd name="connsiteX10" fmla="*/ 0 w 2241395"/>
              <a:gd name="connsiteY10" fmla="*/ 449890 h 61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1395" h="615664">
                <a:moveTo>
                  <a:pt x="2241395" y="606007"/>
                </a:moveTo>
                <a:cubicBezTo>
                  <a:pt x="2152185" y="614370"/>
                  <a:pt x="2062975" y="622734"/>
                  <a:pt x="2007219" y="606007"/>
                </a:cubicBezTo>
                <a:cubicBezTo>
                  <a:pt x="1951463" y="589280"/>
                  <a:pt x="1925443" y="553968"/>
                  <a:pt x="1906858" y="505646"/>
                </a:cubicBezTo>
                <a:cubicBezTo>
                  <a:pt x="1888273" y="457324"/>
                  <a:pt x="1923585" y="381124"/>
                  <a:pt x="1895707" y="316075"/>
                </a:cubicBezTo>
                <a:cubicBezTo>
                  <a:pt x="1867829" y="251026"/>
                  <a:pt x="1813931" y="163675"/>
                  <a:pt x="1739590" y="115353"/>
                </a:cubicBezTo>
                <a:cubicBezTo>
                  <a:pt x="1665248" y="67031"/>
                  <a:pt x="1574180" y="44728"/>
                  <a:pt x="1449658" y="26143"/>
                </a:cubicBezTo>
                <a:cubicBezTo>
                  <a:pt x="1325136" y="7558"/>
                  <a:pt x="1141141" y="-7310"/>
                  <a:pt x="992458" y="3841"/>
                </a:cubicBezTo>
                <a:cubicBezTo>
                  <a:pt x="843775" y="14992"/>
                  <a:pt x="674648" y="54022"/>
                  <a:pt x="557560" y="93051"/>
                </a:cubicBezTo>
                <a:cubicBezTo>
                  <a:pt x="440472" y="132080"/>
                  <a:pt x="382858" y="178544"/>
                  <a:pt x="289931" y="238017"/>
                </a:cubicBezTo>
                <a:cubicBezTo>
                  <a:pt x="197004" y="297490"/>
                  <a:pt x="0" y="449890"/>
                  <a:pt x="0" y="449890"/>
                </a:cubicBezTo>
                <a:lnTo>
                  <a:pt x="0" y="449890"/>
                </a:lnTo>
              </a:path>
            </a:pathLst>
          </a:custGeom>
          <a:ln w="57150"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llipse 64"/>
          <p:cNvSpPr/>
          <p:nvPr/>
        </p:nvSpPr>
        <p:spPr>
          <a:xfrm>
            <a:off x="1884556" y="3425567"/>
            <a:ext cx="122664" cy="10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/>
          <p:cNvSpPr/>
          <p:nvPr/>
        </p:nvSpPr>
        <p:spPr>
          <a:xfrm>
            <a:off x="1989380" y="3256309"/>
            <a:ext cx="122664" cy="10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/>
          <p:cNvSpPr/>
          <p:nvPr/>
        </p:nvSpPr>
        <p:spPr>
          <a:xfrm>
            <a:off x="1738038" y="3606955"/>
            <a:ext cx="122664" cy="10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>
            <a:off x="10118708" y="3679032"/>
            <a:ext cx="122664" cy="10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/>
          <p:cNvSpPr/>
          <p:nvPr/>
        </p:nvSpPr>
        <p:spPr>
          <a:xfrm>
            <a:off x="10223532" y="3509774"/>
            <a:ext cx="122664" cy="1009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/>
          <p:cNvSpPr txBox="1"/>
          <p:nvPr/>
        </p:nvSpPr>
        <p:spPr>
          <a:xfrm>
            <a:off x="8077510" y="4540266"/>
            <a:ext cx="1627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ARRETE LA BOULE AU PIED</a:t>
            </a:r>
            <a:endParaRPr lang="fr-FR" dirty="0"/>
          </a:p>
        </p:txBody>
      </p:sp>
      <p:sp>
        <p:nvSpPr>
          <p:cNvPr id="73" name="Forme libre 72"/>
          <p:cNvSpPr/>
          <p:nvPr/>
        </p:nvSpPr>
        <p:spPr>
          <a:xfrm flipH="1" flipV="1">
            <a:off x="6473362" y="3895707"/>
            <a:ext cx="2620889" cy="747551"/>
          </a:xfrm>
          <a:custGeom>
            <a:avLst/>
            <a:gdLst>
              <a:gd name="connsiteX0" fmla="*/ 2241395 w 2241395"/>
              <a:gd name="connsiteY0" fmla="*/ 606007 h 615664"/>
              <a:gd name="connsiteX1" fmla="*/ 2007219 w 2241395"/>
              <a:gd name="connsiteY1" fmla="*/ 606007 h 615664"/>
              <a:gd name="connsiteX2" fmla="*/ 1906858 w 2241395"/>
              <a:gd name="connsiteY2" fmla="*/ 505646 h 615664"/>
              <a:gd name="connsiteX3" fmla="*/ 1895707 w 2241395"/>
              <a:gd name="connsiteY3" fmla="*/ 316075 h 615664"/>
              <a:gd name="connsiteX4" fmla="*/ 1739590 w 2241395"/>
              <a:gd name="connsiteY4" fmla="*/ 115353 h 615664"/>
              <a:gd name="connsiteX5" fmla="*/ 1449658 w 2241395"/>
              <a:gd name="connsiteY5" fmla="*/ 26143 h 615664"/>
              <a:gd name="connsiteX6" fmla="*/ 992458 w 2241395"/>
              <a:gd name="connsiteY6" fmla="*/ 3841 h 615664"/>
              <a:gd name="connsiteX7" fmla="*/ 557560 w 2241395"/>
              <a:gd name="connsiteY7" fmla="*/ 93051 h 615664"/>
              <a:gd name="connsiteX8" fmla="*/ 289931 w 2241395"/>
              <a:gd name="connsiteY8" fmla="*/ 238017 h 615664"/>
              <a:gd name="connsiteX9" fmla="*/ 0 w 2241395"/>
              <a:gd name="connsiteY9" fmla="*/ 449890 h 615664"/>
              <a:gd name="connsiteX10" fmla="*/ 0 w 2241395"/>
              <a:gd name="connsiteY10" fmla="*/ 449890 h 61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241395" h="615664">
                <a:moveTo>
                  <a:pt x="2241395" y="606007"/>
                </a:moveTo>
                <a:cubicBezTo>
                  <a:pt x="2152185" y="614370"/>
                  <a:pt x="2062975" y="622734"/>
                  <a:pt x="2007219" y="606007"/>
                </a:cubicBezTo>
                <a:cubicBezTo>
                  <a:pt x="1951463" y="589280"/>
                  <a:pt x="1925443" y="553968"/>
                  <a:pt x="1906858" y="505646"/>
                </a:cubicBezTo>
                <a:cubicBezTo>
                  <a:pt x="1888273" y="457324"/>
                  <a:pt x="1923585" y="381124"/>
                  <a:pt x="1895707" y="316075"/>
                </a:cubicBezTo>
                <a:cubicBezTo>
                  <a:pt x="1867829" y="251026"/>
                  <a:pt x="1813931" y="163675"/>
                  <a:pt x="1739590" y="115353"/>
                </a:cubicBezTo>
                <a:cubicBezTo>
                  <a:pt x="1665248" y="67031"/>
                  <a:pt x="1574180" y="44728"/>
                  <a:pt x="1449658" y="26143"/>
                </a:cubicBezTo>
                <a:cubicBezTo>
                  <a:pt x="1325136" y="7558"/>
                  <a:pt x="1141141" y="-7310"/>
                  <a:pt x="992458" y="3841"/>
                </a:cubicBezTo>
                <a:cubicBezTo>
                  <a:pt x="843775" y="14992"/>
                  <a:pt x="674648" y="54022"/>
                  <a:pt x="557560" y="93051"/>
                </a:cubicBezTo>
                <a:cubicBezTo>
                  <a:pt x="440472" y="132080"/>
                  <a:pt x="382858" y="178544"/>
                  <a:pt x="289931" y="238017"/>
                </a:cubicBezTo>
                <a:cubicBezTo>
                  <a:pt x="197004" y="297490"/>
                  <a:pt x="0" y="449890"/>
                  <a:pt x="0" y="449890"/>
                </a:cubicBezTo>
                <a:lnTo>
                  <a:pt x="0" y="449890"/>
                </a:lnTo>
              </a:path>
            </a:pathLst>
          </a:custGeom>
          <a:ln w="57150">
            <a:prstDash val="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2" name="Image 7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6" t="8009" r="19924" b="11472"/>
          <a:stretch/>
        </p:blipFill>
        <p:spPr>
          <a:xfrm>
            <a:off x="9501267" y="3660960"/>
            <a:ext cx="467923" cy="1113206"/>
          </a:xfrm>
          <a:prstGeom prst="rect">
            <a:avLst/>
          </a:prstGeom>
        </p:spPr>
      </p:pic>
      <p:cxnSp>
        <p:nvCxnSpPr>
          <p:cNvPr id="75" name="Connecteur droit avec flèche 74"/>
          <p:cNvCxnSpPr/>
          <p:nvPr/>
        </p:nvCxnSpPr>
        <p:spPr>
          <a:xfrm>
            <a:off x="2229761" y="3888129"/>
            <a:ext cx="986634" cy="0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456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354052"/>
              </p:ext>
            </p:extLst>
          </p:nvPr>
        </p:nvGraphicFramePr>
        <p:xfrm>
          <a:off x="2041670" y="1186751"/>
          <a:ext cx="8049488" cy="43891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{0505E3EF-67EA-436B-97B2-0124C06EBD24}</a:tableStyleId>
              </a:tblPr>
              <a:tblGrid>
                <a:gridCol w="764212">
                  <a:extLst>
                    <a:ext uri="{9D8B030D-6E8A-4147-A177-3AD203B41FA5}">
                      <a16:colId xmlns:a16="http://schemas.microsoft.com/office/drawing/2014/main" val="2672594683"/>
                    </a:ext>
                  </a:extLst>
                </a:gridCol>
                <a:gridCol w="1040528">
                  <a:extLst>
                    <a:ext uri="{9D8B030D-6E8A-4147-A177-3AD203B41FA5}">
                      <a16:colId xmlns:a16="http://schemas.microsoft.com/office/drawing/2014/main" val="2413997725"/>
                    </a:ext>
                  </a:extLst>
                </a:gridCol>
                <a:gridCol w="1040528">
                  <a:extLst>
                    <a:ext uri="{9D8B030D-6E8A-4147-A177-3AD203B41FA5}">
                      <a16:colId xmlns:a16="http://schemas.microsoft.com/office/drawing/2014/main" val="1317265378"/>
                    </a:ext>
                  </a:extLst>
                </a:gridCol>
                <a:gridCol w="1040528">
                  <a:extLst>
                    <a:ext uri="{9D8B030D-6E8A-4147-A177-3AD203B41FA5}">
                      <a16:colId xmlns:a16="http://schemas.microsoft.com/office/drawing/2014/main" val="3942421818"/>
                    </a:ext>
                  </a:extLst>
                </a:gridCol>
                <a:gridCol w="1041318">
                  <a:extLst>
                    <a:ext uri="{9D8B030D-6E8A-4147-A177-3AD203B41FA5}">
                      <a16:colId xmlns:a16="http://schemas.microsoft.com/office/drawing/2014/main" val="2239224374"/>
                    </a:ext>
                  </a:extLst>
                </a:gridCol>
                <a:gridCol w="1040528">
                  <a:extLst>
                    <a:ext uri="{9D8B030D-6E8A-4147-A177-3AD203B41FA5}">
                      <a16:colId xmlns:a16="http://schemas.microsoft.com/office/drawing/2014/main" val="1820136697"/>
                    </a:ext>
                  </a:extLst>
                </a:gridCol>
                <a:gridCol w="1040528">
                  <a:extLst>
                    <a:ext uri="{9D8B030D-6E8A-4147-A177-3AD203B41FA5}">
                      <a16:colId xmlns:a16="http://schemas.microsoft.com/office/drawing/2014/main" val="3800018173"/>
                    </a:ext>
                  </a:extLst>
                </a:gridCol>
                <a:gridCol w="1041318">
                  <a:extLst>
                    <a:ext uri="{9D8B030D-6E8A-4147-A177-3AD203B41FA5}">
                      <a16:colId xmlns:a16="http://schemas.microsoft.com/office/drawing/2014/main" val="914536376"/>
                    </a:ext>
                  </a:extLst>
                </a:gridCol>
              </a:tblGrid>
              <a:tr h="70889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Essai</a:t>
                      </a:r>
                      <a:endParaRPr lang="fr-FR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  <a:sym typeface="Wingdings" panose="05000000000000000000" pitchFamily="2" charset="2"/>
                        </a:rPr>
                        <a:t>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1</a:t>
                      </a:r>
                      <a:r>
                        <a:rPr lang="fr-FR" sz="2000" baseline="30000" dirty="0">
                          <a:effectLst/>
                        </a:rPr>
                        <a:t>ère</a:t>
                      </a:r>
                      <a:r>
                        <a:rPr lang="fr-FR" sz="2000" dirty="0">
                          <a:effectLst/>
                        </a:rPr>
                        <a:t> boule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2</a:t>
                      </a:r>
                      <a:r>
                        <a:rPr lang="fr-FR" sz="2000" baseline="30000" dirty="0">
                          <a:effectLst/>
                        </a:rPr>
                        <a:t>ème</a:t>
                      </a:r>
                      <a:r>
                        <a:rPr lang="fr-FR" sz="2000" dirty="0">
                          <a:effectLst/>
                        </a:rPr>
                        <a:t> boule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3</a:t>
                      </a:r>
                      <a:r>
                        <a:rPr lang="fr-FR" sz="2000" baseline="30000" dirty="0">
                          <a:effectLst/>
                        </a:rPr>
                        <a:t>ème</a:t>
                      </a:r>
                      <a:r>
                        <a:rPr lang="fr-FR" sz="2000" dirty="0">
                          <a:effectLst/>
                        </a:rPr>
                        <a:t> boule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4</a:t>
                      </a:r>
                      <a:r>
                        <a:rPr lang="fr-FR" sz="2000" baseline="30000" dirty="0">
                          <a:effectLst/>
                        </a:rPr>
                        <a:t>ème</a:t>
                      </a:r>
                      <a:r>
                        <a:rPr lang="fr-FR" sz="2000" dirty="0">
                          <a:effectLst/>
                        </a:rPr>
                        <a:t> boule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5</a:t>
                      </a:r>
                      <a:r>
                        <a:rPr lang="fr-FR" sz="2000" baseline="30000" dirty="0">
                          <a:effectLst/>
                        </a:rPr>
                        <a:t>ème</a:t>
                      </a:r>
                      <a:r>
                        <a:rPr lang="fr-FR" sz="2000" dirty="0">
                          <a:effectLst/>
                        </a:rPr>
                        <a:t> boule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6</a:t>
                      </a:r>
                      <a:r>
                        <a:rPr lang="fr-FR" sz="2000" baseline="30000">
                          <a:effectLst/>
                        </a:rPr>
                        <a:t>ème</a:t>
                      </a:r>
                      <a:r>
                        <a:rPr lang="fr-FR" sz="2000">
                          <a:effectLst/>
                        </a:rPr>
                        <a:t> boule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SCORE FINAL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9979827"/>
                  </a:ext>
                </a:extLst>
              </a:tr>
              <a:tr h="708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N°1</a:t>
                      </a:r>
                      <a:endParaRPr lang="fr-FR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598974"/>
                  </a:ext>
                </a:extLst>
              </a:tr>
              <a:tr h="708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N°2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5626224"/>
                  </a:ext>
                </a:extLst>
              </a:tr>
              <a:tr h="708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N°3</a:t>
                      </a:r>
                      <a:endParaRPr lang="fr-FR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997570"/>
                  </a:ext>
                </a:extLst>
              </a:tr>
              <a:tr h="708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N°4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5910142"/>
                  </a:ext>
                </a:extLst>
              </a:tr>
              <a:tr h="7088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N°5</a:t>
                      </a:r>
                      <a:endParaRPr lang="fr-FR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>
                          <a:effectLst/>
                        </a:rPr>
                        <a:t> </a:t>
                      </a:r>
                      <a:endParaRPr lang="fr-F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 </a:t>
                      </a:r>
                      <a:endParaRPr lang="fr-F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4089229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41670" y="5575871"/>
            <a:ext cx="8274316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Score :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cible manquée : </a:t>
            </a:r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 point  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boule</a:t>
            </a:r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dans la cible </a:t>
            </a:r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1 point   </a:t>
            </a:r>
            <a:r>
              <a:rPr kumimoji="0" lang="fr-FR" alt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quille touchée</a:t>
            </a:r>
            <a:r>
              <a:rPr kumimoji="0" lang="fr-FR" alt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: 3 points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54727" y="429490"/>
            <a:ext cx="9074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FICHE DE RESULTATS : LE TIR EN NAVETTE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105392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2867892" y="429490"/>
            <a:ext cx="590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 MATCH</a:t>
            </a:r>
            <a:endParaRPr lang="fr-FR" sz="28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887902" y="3764855"/>
            <a:ext cx="104451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Consignes :</a:t>
            </a:r>
          </a:p>
          <a:p>
            <a:r>
              <a:rPr lang="fr-FR" dirty="0"/>
              <a:t>- </a:t>
            </a:r>
            <a:r>
              <a:rPr lang="fr-FR" dirty="0" smtClean="0"/>
              <a:t>Score : La boule la plus proche du but rapporte un point à l’équipe correspondante. Si cette équipe a d ’autres boules plus proches du but que celles de l'autre équipe, elle marque autant de points que de boules.</a:t>
            </a:r>
          </a:p>
          <a:p>
            <a:r>
              <a:rPr lang="fr-FR" dirty="0" smtClean="0"/>
              <a:t>- Une </a:t>
            </a:r>
            <a:r>
              <a:rPr lang="fr-FR" dirty="0"/>
              <a:t>partie se joue en 5 points. La 1</a:t>
            </a:r>
            <a:r>
              <a:rPr lang="fr-FR" baseline="30000" dirty="0"/>
              <a:t>ère</a:t>
            </a:r>
            <a:r>
              <a:rPr lang="fr-FR" dirty="0"/>
              <a:t> équipe à atteindre les 5 points a gagné.</a:t>
            </a:r>
          </a:p>
          <a:p>
            <a:r>
              <a:rPr lang="fr-FR" dirty="0" smtClean="0"/>
              <a:t>- Sécurité : quand </a:t>
            </a:r>
            <a:r>
              <a:rPr lang="fr-FR" dirty="0"/>
              <a:t>un des joueurs lance une boule, tous les joueurs doivent être dans la zone de lancer, </a:t>
            </a:r>
            <a:r>
              <a:rPr lang="fr-FR" b="1" dirty="0"/>
              <a:t>derrière lui</a:t>
            </a:r>
            <a:r>
              <a:rPr lang="fr-FR" dirty="0" smtClean="0"/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94842" y="786619"/>
            <a:ext cx="10737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Ce qu’il faut faire :</a:t>
            </a:r>
          </a:p>
          <a:p>
            <a:r>
              <a:rPr lang="fr-FR" dirty="0"/>
              <a:t>Placer ses boules le plus près possible du “but”. L’adversaire essaie à son tour de placer les siennes encore plus près de ce but ou d’enlever celles qui le </a:t>
            </a:r>
            <a:r>
              <a:rPr lang="fr-FR" dirty="0" smtClean="0"/>
              <a:t>gênent... </a:t>
            </a:r>
            <a:r>
              <a:rPr lang="fr-FR" dirty="0" smtClean="0"/>
              <a:t>La partie est finie quand t</a:t>
            </a:r>
            <a:r>
              <a:rPr lang="fr-FR" dirty="0" smtClean="0"/>
              <a:t>outes </a:t>
            </a:r>
            <a:r>
              <a:rPr lang="fr-FR" dirty="0"/>
              <a:t>les boules </a:t>
            </a:r>
            <a:r>
              <a:rPr lang="fr-FR" dirty="0" smtClean="0"/>
              <a:t>sont jouées.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894842" y="5806105"/>
            <a:ext cx="105351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J’ai réussi si…</a:t>
            </a:r>
          </a:p>
          <a:p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J'arrive à jouer avec les autres en respectant </a:t>
            </a:r>
            <a:r>
              <a:rPr lang="fr-FR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fr-FR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règles.</a:t>
            </a:r>
            <a:endParaRPr lang="fr-FR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arallélogramme 5"/>
          <p:cNvSpPr/>
          <p:nvPr/>
        </p:nvSpPr>
        <p:spPr>
          <a:xfrm>
            <a:off x="1287134" y="2231114"/>
            <a:ext cx="9127337" cy="1288474"/>
          </a:xfrm>
          <a:prstGeom prst="parallelogram">
            <a:avLst>
              <a:gd name="adj" fmla="val 80882"/>
            </a:avLst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H="1">
            <a:off x="7645710" y="2262006"/>
            <a:ext cx="1052946" cy="12884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6" t="8009" r="15461" b="11472"/>
          <a:stretch/>
        </p:blipFill>
        <p:spPr>
          <a:xfrm>
            <a:off x="10231194" y="1807657"/>
            <a:ext cx="493437" cy="1113206"/>
          </a:xfrm>
          <a:prstGeom prst="rect">
            <a:avLst/>
          </a:prstGeom>
        </p:spPr>
      </p:pic>
      <p:grpSp>
        <p:nvGrpSpPr>
          <p:cNvPr id="20" name="Groupe 19"/>
          <p:cNvGrpSpPr/>
          <p:nvPr/>
        </p:nvGrpSpPr>
        <p:grpSpPr>
          <a:xfrm>
            <a:off x="9254059" y="1807657"/>
            <a:ext cx="696239" cy="1248401"/>
            <a:chOff x="8418647" y="2061165"/>
            <a:chExt cx="811460" cy="1248401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03" t="13474" r="27373" b="8950"/>
            <a:stretch/>
          </p:blipFill>
          <p:spPr>
            <a:xfrm>
              <a:off x="8418647" y="2061165"/>
              <a:ext cx="811460" cy="1248401"/>
            </a:xfrm>
            <a:prstGeom prst="rect">
              <a:avLst/>
            </a:prstGeom>
          </p:spPr>
        </p:pic>
        <p:sp>
          <p:nvSpPr>
            <p:cNvPr id="19" name="Ellipse 18"/>
            <p:cNvSpPr/>
            <p:nvPr/>
          </p:nvSpPr>
          <p:spPr>
            <a:xfrm>
              <a:off x="8470651" y="2721034"/>
              <a:ext cx="124709" cy="1219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5" name="Connecteur droit avec flèche 24"/>
          <p:cNvCxnSpPr/>
          <p:nvPr/>
        </p:nvCxnSpPr>
        <p:spPr>
          <a:xfrm flipH="1">
            <a:off x="8375415" y="2832305"/>
            <a:ext cx="878644" cy="0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8117880" y="3080763"/>
            <a:ext cx="1375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ZONE D’ELAN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6" t="8009" r="15461" b="11472"/>
          <a:stretch/>
        </p:blipFill>
        <p:spPr>
          <a:xfrm>
            <a:off x="9813166" y="2922912"/>
            <a:ext cx="493437" cy="111320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86" t="8009" r="15461" b="11472"/>
          <a:stretch/>
        </p:blipFill>
        <p:spPr>
          <a:xfrm>
            <a:off x="10426626" y="2961159"/>
            <a:ext cx="493437" cy="1113206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2576945" y="2819184"/>
            <a:ext cx="96982" cy="10167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/>
          <p:cNvSpPr/>
          <p:nvPr/>
        </p:nvSpPr>
        <p:spPr>
          <a:xfrm>
            <a:off x="2895601" y="2467526"/>
            <a:ext cx="235526" cy="230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2038206" y="2896505"/>
            <a:ext cx="235526" cy="2302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2711372" y="2965618"/>
            <a:ext cx="235526" cy="23029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10641853" y="2523742"/>
            <a:ext cx="912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70C0"/>
                </a:solidFill>
              </a:rPr>
              <a:t>EQUIPE 1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0840735" y="3393715"/>
            <a:ext cx="912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EQUIPE 2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9813166" y="3546628"/>
            <a:ext cx="137132" cy="1548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9698346" y="3479515"/>
            <a:ext cx="137132" cy="1548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0477912" y="3634379"/>
            <a:ext cx="137132" cy="1548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10260047" y="2460751"/>
            <a:ext cx="107001" cy="1219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46453" y="2508353"/>
            <a:ext cx="10036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Le « but »</a:t>
            </a:r>
            <a:endParaRPr lang="fr-FR" sz="1600" dirty="0"/>
          </a:p>
        </p:txBody>
      </p:sp>
      <p:cxnSp>
        <p:nvCxnSpPr>
          <p:cNvPr id="4" name="Connecteur droit avec flèche 3"/>
          <p:cNvCxnSpPr>
            <a:stCxn id="2" idx="3"/>
            <a:endCxn id="7" idx="2"/>
          </p:cNvCxnSpPr>
          <p:nvPr/>
        </p:nvCxnSpPr>
        <p:spPr>
          <a:xfrm>
            <a:off x="1650063" y="2677630"/>
            <a:ext cx="926882" cy="192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555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35851"/>
          <a:stretch/>
        </p:blipFill>
        <p:spPr>
          <a:xfrm>
            <a:off x="1283152" y="779139"/>
            <a:ext cx="3801805" cy="1964060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558322" y="3536319"/>
            <a:ext cx="5483455" cy="2207685"/>
            <a:chOff x="828534" y="3181732"/>
            <a:chExt cx="5483455" cy="2207685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8534" y="3181732"/>
              <a:ext cx="5483455" cy="220768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4821382" y="4378036"/>
              <a:ext cx="1482436" cy="997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6484802" y="2018785"/>
            <a:ext cx="5195455" cy="2713838"/>
            <a:chOff x="6303818" y="2827980"/>
            <a:chExt cx="4725435" cy="2223047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03818" y="2827980"/>
              <a:ext cx="4725435" cy="222304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303818" y="2827980"/>
              <a:ext cx="2410691" cy="5802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1376615" y="2770427"/>
            <a:ext cx="437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ARRETER LES BOULES AVEC LE PIED </a:t>
            </a:r>
            <a:endParaRPr lang="fr-FR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914352" y="5771232"/>
            <a:ext cx="437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OBSERVER LES BOULES EN MOUVEMENT</a:t>
            </a:r>
            <a:endParaRPr lang="fr-FR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893511" y="4844083"/>
            <a:ext cx="4378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NE PAS TIRER SI QUELQU’UN EST DANS LA ZONE DE LANCER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8329961" y="256479"/>
            <a:ext cx="3562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REGLES D’OR DU SPORT BOULES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573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/>
          <p:cNvGrpSpPr/>
          <p:nvPr/>
        </p:nvGrpSpPr>
        <p:grpSpPr>
          <a:xfrm>
            <a:off x="405853" y="385305"/>
            <a:ext cx="5967238" cy="3341567"/>
            <a:chOff x="766072" y="925633"/>
            <a:chExt cx="4979491" cy="254062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66072" y="925633"/>
              <a:ext cx="4979491" cy="254062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3519055" y="3075709"/>
              <a:ext cx="1717963" cy="3905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4964952" y="2451201"/>
            <a:ext cx="6812855" cy="3772641"/>
            <a:chOff x="4964952" y="2451201"/>
            <a:chExt cx="6812855" cy="3772641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64952" y="2451201"/>
              <a:ext cx="6812855" cy="3772641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4964953" y="4419600"/>
              <a:ext cx="798716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233759" y="2451201"/>
              <a:ext cx="1439185" cy="4721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873015" y="3878661"/>
            <a:ext cx="437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NE PAS TRAVERSER LES ZONES DE LANCER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677890" y="6039176"/>
            <a:ext cx="4378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RESPECTER LES COULOIRS DE CIRCULATION</a:t>
            </a:r>
            <a:endParaRPr lang="fr-FR" b="1" dirty="0"/>
          </a:p>
        </p:txBody>
      </p:sp>
      <p:sp>
        <p:nvSpPr>
          <p:cNvPr id="3" name="Rectangle 2"/>
          <p:cNvSpPr/>
          <p:nvPr/>
        </p:nvSpPr>
        <p:spPr>
          <a:xfrm>
            <a:off x="8399426" y="339270"/>
            <a:ext cx="326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REGLES D’OR DU SPORT BOULES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822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2867892" y="429490"/>
            <a:ext cx="590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LES RECTANGLES (POINTER)</a:t>
            </a:r>
            <a:endParaRPr lang="fr-FR" sz="28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972626" y="4034735"/>
            <a:ext cx="103603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Consignes :</a:t>
            </a:r>
          </a:p>
          <a:p>
            <a:r>
              <a:rPr lang="fr-FR" dirty="0" smtClean="0"/>
              <a:t>1- J’annonce la cible que je vise</a:t>
            </a:r>
          </a:p>
          <a:p>
            <a:r>
              <a:rPr lang="fr-FR" dirty="0" smtClean="0"/>
              <a:t>2- Je lance mes </a:t>
            </a:r>
            <a:r>
              <a:rPr lang="fr-FR" dirty="0" smtClean="0"/>
              <a:t>3 </a:t>
            </a:r>
            <a:r>
              <a:rPr lang="fr-FR" dirty="0" smtClean="0"/>
              <a:t>boules</a:t>
            </a:r>
          </a:p>
          <a:p>
            <a:r>
              <a:rPr lang="fr-FR" dirty="0" smtClean="0"/>
              <a:t>3- Je vais les chercher</a:t>
            </a:r>
          </a:p>
          <a:p>
            <a:r>
              <a:rPr lang="fr-FR" dirty="0" smtClean="0"/>
              <a:t>4- Je reviens par le couloir et je les donne à mon camarade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955964" y="1183772"/>
            <a:ext cx="948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Ce qu’il faut faire :</a:t>
            </a:r>
          </a:p>
          <a:p>
            <a:pPr>
              <a:spcAft>
                <a:spcPts val="0"/>
              </a:spcAft>
            </a:pP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Lancer la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</a:rPr>
              <a:t>boule pour qu‘elle s’arrête dans une cible </a:t>
            </a: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annoncée </a:t>
            </a: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rectangle)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972627" y="5611274"/>
            <a:ext cx="9764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J’ai réussi si…</a:t>
            </a:r>
          </a:p>
          <a:p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J’ai pointé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 moins une boule dans </a:t>
            </a:r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rectangle (les </a:t>
            </a:r>
            <a:r>
              <a:rPr lang="fr-FR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lignes font partie de la cible).</a:t>
            </a:r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1144404" y="1939033"/>
            <a:ext cx="9988329" cy="1808524"/>
            <a:chOff x="756477" y="1856003"/>
            <a:chExt cx="9988329" cy="1808524"/>
          </a:xfrm>
        </p:grpSpPr>
        <p:grpSp>
          <p:nvGrpSpPr>
            <p:cNvPr id="13" name="Groupe 12"/>
            <p:cNvGrpSpPr/>
            <p:nvPr/>
          </p:nvGrpSpPr>
          <p:grpSpPr>
            <a:xfrm>
              <a:off x="756477" y="2376053"/>
              <a:ext cx="9127337" cy="1288474"/>
              <a:chOff x="1166590" y="3768435"/>
              <a:chExt cx="9127337" cy="1288474"/>
            </a:xfrm>
          </p:grpSpPr>
          <p:sp>
            <p:nvSpPr>
              <p:cNvPr id="6" name="Parallélogramme 5"/>
              <p:cNvSpPr/>
              <p:nvPr/>
            </p:nvSpPr>
            <p:spPr>
              <a:xfrm>
                <a:off x="1166590" y="3768435"/>
                <a:ext cx="9127337" cy="1288474"/>
              </a:xfrm>
              <a:prstGeom prst="parallelogram">
                <a:avLst>
                  <a:gd name="adj" fmla="val 80882"/>
                </a:avLst>
              </a:prstGeom>
              <a:noFill/>
              <a:ln w="381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Parallélogramme 6"/>
              <p:cNvSpPr/>
              <p:nvPr/>
            </p:nvSpPr>
            <p:spPr>
              <a:xfrm>
                <a:off x="1166590" y="3768435"/>
                <a:ext cx="1687446" cy="1288474"/>
              </a:xfrm>
              <a:prstGeom prst="parallelogram">
                <a:avLst>
                  <a:gd name="adj" fmla="val 80882"/>
                </a:avLst>
              </a:prstGeom>
              <a:noFill/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Parallélogramme 7"/>
              <p:cNvSpPr/>
              <p:nvPr/>
            </p:nvSpPr>
            <p:spPr>
              <a:xfrm>
                <a:off x="1805303" y="3768435"/>
                <a:ext cx="1687446" cy="1288474"/>
              </a:xfrm>
              <a:prstGeom prst="parallelogram">
                <a:avLst>
                  <a:gd name="adj" fmla="val 80882"/>
                </a:avLst>
              </a:prstGeom>
              <a:noFill/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Parallélogramme 8"/>
              <p:cNvSpPr/>
              <p:nvPr/>
            </p:nvSpPr>
            <p:spPr>
              <a:xfrm>
                <a:off x="2444016" y="3768435"/>
                <a:ext cx="1687446" cy="1288474"/>
              </a:xfrm>
              <a:prstGeom prst="parallelogram">
                <a:avLst>
                  <a:gd name="adj" fmla="val 80882"/>
                </a:avLst>
              </a:prstGeom>
              <a:noFill/>
              <a:ln w="38100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" name="Connecteur droit 10"/>
              <p:cNvCxnSpPr/>
              <p:nvPr/>
            </p:nvCxnSpPr>
            <p:spPr>
              <a:xfrm flipH="1">
                <a:off x="8354291" y="3768435"/>
                <a:ext cx="1052946" cy="128847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86" t="8009" r="15461" b="11472"/>
            <a:stretch/>
          </p:blipFill>
          <p:spPr>
            <a:xfrm>
              <a:off x="9753599" y="2205725"/>
              <a:ext cx="493437" cy="1113206"/>
            </a:xfrm>
            <a:prstGeom prst="rect">
              <a:avLst/>
            </a:prstGeom>
          </p:spPr>
        </p:pic>
        <p:grpSp>
          <p:nvGrpSpPr>
            <p:cNvPr id="20" name="Groupe 19"/>
            <p:cNvGrpSpPr/>
            <p:nvPr/>
          </p:nvGrpSpPr>
          <p:grpSpPr>
            <a:xfrm>
              <a:off x="8589964" y="2086392"/>
              <a:ext cx="696239" cy="1248401"/>
              <a:chOff x="8418647" y="2061165"/>
              <a:chExt cx="811460" cy="1248401"/>
            </a:xfrm>
          </p:grpSpPr>
          <p:pic>
            <p:nvPicPr>
              <p:cNvPr id="18" name="Image 1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03" t="13474" r="27373" b="8950"/>
              <a:stretch/>
            </p:blipFill>
            <p:spPr>
              <a:xfrm>
                <a:off x="8418647" y="2061165"/>
                <a:ext cx="811460" cy="1248401"/>
              </a:xfrm>
              <a:prstGeom prst="rect">
                <a:avLst/>
              </a:prstGeom>
            </p:spPr>
          </p:pic>
          <p:sp>
            <p:nvSpPr>
              <p:cNvPr id="19" name="Ellipse 18"/>
              <p:cNvSpPr/>
              <p:nvPr/>
            </p:nvSpPr>
            <p:spPr>
              <a:xfrm>
                <a:off x="8470651" y="2721034"/>
                <a:ext cx="124709" cy="121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43" t="8009" r="15461" b="11472"/>
            <a:stretch/>
          </p:blipFill>
          <p:spPr>
            <a:xfrm>
              <a:off x="10122368" y="2225391"/>
              <a:ext cx="622438" cy="1113206"/>
            </a:xfrm>
            <a:prstGeom prst="rect">
              <a:avLst/>
            </a:prstGeom>
          </p:spPr>
        </p:pic>
        <p:cxnSp>
          <p:nvCxnSpPr>
            <p:cNvPr id="22" name="Connecteur droit avec flèche 21"/>
            <p:cNvCxnSpPr/>
            <p:nvPr/>
          </p:nvCxnSpPr>
          <p:spPr>
            <a:xfrm>
              <a:off x="5385476" y="2145325"/>
              <a:ext cx="1980527" cy="19666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flipH="1">
              <a:off x="4744648" y="2976900"/>
              <a:ext cx="203197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8552123" y="1856003"/>
              <a:ext cx="9123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LANCEUR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950353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2867892" y="429490"/>
            <a:ext cx="590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LES RECTANGLES (TIRER)</a:t>
            </a:r>
            <a:endParaRPr lang="fr-FR" sz="28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972627" y="3996770"/>
            <a:ext cx="10374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Consignes :</a:t>
            </a:r>
          </a:p>
          <a:p>
            <a:r>
              <a:rPr lang="fr-FR" dirty="0" smtClean="0"/>
              <a:t>1- J’annonce la cible que je vise</a:t>
            </a:r>
          </a:p>
          <a:p>
            <a:r>
              <a:rPr lang="fr-FR" dirty="0" smtClean="0"/>
              <a:t>2- Je lance mes </a:t>
            </a:r>
            <a:r>
              <a:rPr lang="fr-FR" dirty="0" smtClean="0"/>
              <a:t>3 </a:t>
            </a:r>
            <a:r>
              <a:rPr lang="fr-FR" dirty="0" smtClean="0"/>
              <a:t>boules</a:t>
            </a:r>
          </a:p>
          <a:p>
            <a:r>
              <a:rPr lang="fr-FR" dirty="0"/>
              <a:t>3</a:t>
            </a:r>
            <a:r>
              <a:rPr lang="fr-FR" dirty="0" smtClean="0"/>
              <a:t>- Je vais les chercher</a:t>
            </a:r>
          </a:p>
          <a:p>
            <a:r>
              <a:rPr lang="fr-FR" dirty="0"/>
              <a:t>4</a:t>
            </a:r>
            <a:r>
              <a:rPr lang="fr-FR" dirty="0" smtClean="0"/>
              <a:t>- Je reviens par le couloir et je les donne à mon camarade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955964" y="1183772"/>
            <a:ext cx="948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Ce qu’il faut faire :</a:t>
            </a:r>
          </a:p>
          <a:p>
            <a:r>
              <a:rPr lang="fr-FR" dirty="0"/>
              <a:t>Lancer la boule </a:t>
            </a:r>
            <a:r>
              <a:rPr lang="fr-FR" dirty="0" smtClean="0"/>
              <a:t>pour </a:t>
            </a:r>
            <a:r>
              <a:rPr lang="fr-FR" dirty="0"/>
              <a:t>qu’elle tombe </a:t>
            </a:r>
            <a:r>
              <a:rPr lang="fr-FR" dirty="0" smtClean="0"/>
              <a:t>(</a:t>
            </a:r>
            <a:r>
              <a:rPr lang="fr-FR" dirty="0"/>
              <a:t>impact) dans une cible  </a:t>
            </a:r>
            <a:r>
              <a:rPr lang="fr-FR" dirty="0" smtClean="0"/>
              <a:t>annoncée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972627" y="5611274"/>
            <a:ext cx="9764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J’ai réussi si…</a:t>
            </a:r>
          </a:p>
          <a:p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J’ai </a:t>
            </a:r>
            <a:r>
              <a:rPr lang="fr-FR" dirty="0" smtClean="0"/>
              <a:t>réussi </a:t>
            </a:r>
            <a:r>
              <a:rPr lang="fr-FR" dirty="0"/>
              <a:t>au moins un impact dans </a:t>
            </a:r>
            <a:r>
              <a:rPr lang="fr-FR" dirty="0" smtClean="0"/>
              <a:t>un rectangle </a:t>
            </a:r>
            <a:r>
              <a:rPr lang="fr-FR" dirty="0"/>
              <a:t>(les lignes font partie de la cible). 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135406" y="1883575"/>
            <a:ext cx="9983473" cy="1919441"/>
            <a:chOff x="761333" y="1856003"/>
            <a:chExt cx="9983473" cy="1919441"/>
          </a:xfrm>
        </p:grpSpPr>
        <p:sp>
          <p:nvSpPr>
            <p:cNvPr id="6" name="Parallélogramme 5"/>
            <p:cNvSpPr/>
            <p:nvPr/>
          </p:nvSpPr>
          <p:spPr>
            <a:xfrm>
              <a:off x="761333" y="2486970"/>
              <a:ext cx="9127337" cy="1288474"/>
            </a:xfrm>
            <a:prstGeom prst="parallelogram">
              <a:avLst>
                <a:gd name="adj" fmla="val 80882"/>
              </a:avLst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Parallélogramme 6"/>
            <p:cNvSpPr/>
            <p:nvPr/>
          </p:nvSpPr>
          <p:spPr>
            <a:xfrm>
              <a:off x="761333" y="2486970"/>
              <a:ext cx="1687446" cy="1288474"/>
            </a:xfrm>
            <a:prstGeom prst="parallelogram">
              <a:avLst>
                <a:gd name="adj" fmla="val 80882"/>
              </a:avLst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Parallélogramme 7"/>
            <p:cNvSpPr/>
            <p:nvPr/>
          </p:nvSpPr>
          <p:spPr>
            <a:xfrm>
              <a:off x="1400046" y="2486970"/>
              <a:ext cx="1687446" cy="1288474"/>
            </a:xfrm>
            <a:prstGeom prst="parallelogram">
              <a:avLst>
                <a:gd name="adj" fmla="val 80882"/>
              </a:avLst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Parallélogramme 8"/>
            <p:cNvSpPr/>
            <p:nvPr/>
          </p:nvSpPr>
          <p:spPr>
            <a:xfrm>
              <a:off x="2038759" y="2486970"/>
              <a:ext cx="1687446" cy="1288474"/>
            </a:xfrm>
            <a:prstGeom prst="parallelogram">
              <a:avLst>
                <a:gd name="adj" fmla="val 80882"/>
              </a:avLst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10"/>
            <p:cNvCxnSpPr/>
            <p:nvPr/>
          </p:nvCxnSpPr>
          <p:spPr>
            <a:xfrm flipH="1">
              <a:off x="7116797" y="2486970"/>
              <a:ext cx="1052946" cy="12884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86" t="8009" r="15461" b="11472"/>
            <a:stretch/>
          </p:blipFill>
          <p:spPr>
            <a:xfrm>
              <a:off x="9753599" y="2205725"/>
              <a:ext cx="493437" cy="1113206"/>
            </a:xfrm>
            <a:prstGeom prst="rect">
              <a:avLst/>
            </a:prstGeom>
          </p:spPr>
        </p:pic>
        <p:grpSp>
          <p:nvGrpSpPr>
            <p:cNvPr id="20" name="Groupe 19"/>
            <p:cNvGrpSpPr/>
            <p:nvPr/>
          </p:nvGrpSpPr>
          <p:grpSpPr>
            <a:xfrm>
              <a:off x="8725329" y="2043167"/>
              <a:ext cx="696239" cy="1248401"/>
              <a:chOff x="8418647" y="2061165"/>
              <a:chExt cx="811460" cy="1248401"/>
            </a:xfrm>
          </p:grpSpPr>
          <p:pic>
            <p:nvPicPr>
              <p:cNvPr id="18" name="Image 1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03" t="13474" r="27373" b="8950"/>
              <a:stretch/>
            </p:blipFill>
            <p:spPr>
              <a:xfrm>
                <a:off x="8418647" y="2061165"/>
                <a:ext cx="811460" cy="1248401"/>
              </a:xfrm>
              <a:prstGeom prst="rect">
                <a:avLst/>
              </a:prstGeom>
            </p:spPr>
          </p:pic>
          <p:sp>
            <p:nvSpPr>
              <p:cNvPr id="19" name="Ellipse 18"/>
              <p:cNvSpPr/>
              <p:nvPr/>
            </p:nvSpPr>
            <p:spPr>
              <a:xfrm>
                <a:off x="8470651" y="2721034"/>
                <a:ext cx="124709" cy="121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43" t="8009" r="15461" b="11472"/>
            <a:stretch/>
          </p:blipFill>
          <p:spPr>
            <a:xfrm>
              <a:off x="10122368" y="2225391"/>
              <a:ext cx="622438" cy="1113206"/>
            </a:xfrm>
            <a:prstGeom prst="rect">
              <a:avLst/>
            </a:prstGeom>
          </p:spPr>
        </p:pic>
        <p:cxnSp>
          <p:nvCxnSpPr>
            <p:cNvPr id="3" name="Connecteur droit avec flèche 2"/>
            <p:cNvCxnSpPr/>
            <p:nvPr/>
          </p:nvCxnSpPr>
          <p:spPr>
            <a:xfrm>
              <a:off x="5321819" y="2205725"/>
              <a:ext cx="1980527" cy="19666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flipH="1">
              <a:off x="4680991" y="3037300"/>
              <a:ext cx="203197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flipH="1">
              <a:off x="7846685" y="3071908"/>
              <a:ext cx="87864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8552123" y="1856003"/>
              <a:ext cx="9123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LANCEUR</a:t>
              </a:r>
              <a:endParaRPr lang="fr-FR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7682948" y="3269788"/>
              <a:ext cx="1375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ZONE D’ELAN</a:t>
              </a:r>
              <a:endParaRPr lang="fr-FR" dirty="0"/>
            </a:p>
          </p:txBody>
        </p:sp>
      </p:grpSp>
      <p:cxnSp>
        <p:nvCxnSpPr>
          <p:cNvPr id="25" name="Connecteur droit 24"/>
          <p:cNvCxnSpPr/>
          <p:nvPr/>
        </p:nvCxnSpPr>
        <p:spPr>
          <a:xfrm flipH="1">
            <a:off x="7064215" y="2517488"/>
            <a:ext cx="1052946" cy="12884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>
            <a:off x="6725011" y="2506745"/>
            <a:ext cx="1052946" cy="12884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7911184" y="1466522"/>
            <a:ext cx="1301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3 distances de tir au choix</a:t>
            </a:r>
            <a:endParaRPr lang="fr-FR" sz="1400" dirty="0"/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7721624" y="1923913"/>
            <a:ext cx="850902" cy="591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8146558" y="1923913"/>
            <a:ext cx="425968" cy="57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8572526" y="1923913"/>
            <a:ext cx="31711" cy="591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riangle isocèle 32"/>
          <p:cNvSpPr/>
          <p:nvPr/>
        </p:nvSpPr>
        <p:spPr>
          <a:xfrm>
            <a:off x="6587428" y="3546711"/>
            <a:ext cx="192747" cy="26951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Triangle isocèle 33"/>
          <p:cNvSpPr/>
          <p:nvPr/>
        </p:nvSpPr>
        <p:spPr>
          <a:xfrm>
            <a:off x="7002847" y="3554984"/>
            <a:ext cx="255810" cy="26951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isocèle 34"/>
          <p:cNvSpPr/>
          <p:nvPr/>
        </p:nvSpPr>
        <p:spPr>
          <a:xfrm>
            <a:off x="7372107" y="3545836"/>
            <a:ext cx="255810" cy="26951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03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2867892" y="429490"/>
            <a:ext cx="590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 POINT CIBLE</a:t>
            </a:r>
            <a:endParaRPr lang="fr-FR" sz="28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900545" y="3845436"/>
            <a:ext cx="10598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Consignes :</a:t>
            </a:r>
          </a:p>
          <a:p>
            <a:r>
              <a:rPr lang="fr-FR" dirty="0" smtClean="0"/>
              <a:t>1- J’annonce la cible que je vise</a:t>
            </a:r>
          </a:p>
          <a:p>
            <a:r>
              <a:rPr lang="fr-FR" dirty="0" smtClean="0"/>
              <a:t>2- Je lance mes </a:t>
            </a:r>
            <a:r>
              <a:rPr lang="fr-FR" dirty="0" smtClean="0"/>
              <a:t>3 </a:t>
            </a:r>
            <a:r>
              <a:rPr lang="fr-FR" dirty="0" smtClean="0"/>
              <a:t>boules</a:t>
            </a:r>
          </a:p>
          <a:p>
            <a:r>
              <a:rPr lang="fr-FR" dirty="0"/>
              <a:t>3</a:t>
            </a:r>
            <a:r>
              <a:rPr lang="fr-FR" dirty="0" smtClean="0"/>
              <a:t>- Je vais les chercher</a:t>
            </a:r>
          </a:p>
          <a:p>
            <a:r>
              <a:rPr lang="fr-FR" dirty="0"/>
              <a:t>4</a:t>
            </a:r>
            <a:r>
              <a:rPr lang="fr-FR" dirty="0" smtClean="0"/>
              <a:t>- Je reviens par le couloir et je les donne à mon camarade</a:t>
            </a:r>
          </a:p>
          <a:p>
            <a:r>
              <a:rPr lang="fr-FR" dirty="0" smtClean="0"/>
              <a:t>5- Je note ma performance sur la fiche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955964" y="1183772"/>
            <a:ext cx="948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Ce qu’il faut faire :</a:t>
            </a:r>
          </a:p>
          <a:p>
            <a:r>
              <a:rPr lang="fr-FR" dirty="0"/>
              <a:t>Lancer </a:t>
            </a:r>
            <a:r>
              <a:rPr lang="fr-FR" dirty="0"/>
              <a:t>6</a:t>
            </a:r>
            <a:r>
              <a:rPr lang="fr-FR" dirty="0" smtClean="0"/>
              <a:t> </a:t>
            </a:r>
            <a:r>
              <a:rPr lang="fr-FR" dirty="0"/>
              <a:t>boules pour qu‘elles s’arrêtent le plus près possible du but placé au centre des 2 cibles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0546" y="5645442"/>
            <a:ext cx="9764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J’ai réussi si…</a:t>
            </a:r>
          </a:p>
          <a:p>
            <a:r>
              <a:rPr lang="fr-FR" dirty="0" smtClean="0"/>
              <a:t>J’ai atteint la cible au moins </a:t>
            </a:r>
            <a:r>
              <a:rPr lang="fr-FR" dirty="0" smtClean="0"/>
              <a:t>1 </a:t>
            </a:r>
            <a:r>
              <a:rPr lang="fr-FR" dirty="0" smtClean="0"/>
              <a:t>fois sur </a:t>
            </a:r>
            <a:r>
              <a:rPr lang="fr-FR" dirty="0" smtClean="0"/>
              <a:t>3 </a:t>
            </a:r>
            <a:r>
              <a:rPr lang="fr-FR" dirty="0" smtClean="0"/>
              <a:t>lancers 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1102841" y="1875783"/>
            <a:ext cx="9983473" cy="1834641"/>
            <a:chOff x="1255241" y="1755631"/>
            <a:chExt cx="9983473" cy="1834641"/>
          </a:xfrm>
        </p:grpSpPr>
        <p:sp>
          <p:nvSpPr>
            <p:cNvPr id="6" name="Parallélogramme 5"/>
            <p:cNvSpPr/>
            <p:nvPr/>
          </p:nvSpPr>
          <p:spPr>
            <a:xfrm>
              <a:off x="1255241" y="2301798"/>
              <a:ext cx="9127337" cy="1288474"/>
            </a:xfrm>
            <a:prstGeom prst="parallelogram">
              <a:avLst>
                <a:gd name="adj" fmla="val 80882"/>
              </a:avLst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10"/>
            <p:cNvCxnSpPr/>
            <p:nvPr/>
          </p:nvCxnSpPr>
          <p:spPr>
            <a:xfrm flipH="1">
              <a:off x="8769928" y="2301798"/>
              <a:ext cx="1052946" cy="12884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86" t="8009" r="15461" b="11472"/>
            <a:stretch/>
          </p:blipFill>
          <p:spPr>
            <a:xfrm>
              <a:off x="10247507" y="2020553"/>
              <a:ext cx="493437" cy="1113206"/>
            </a:xfrm>
            <a:prstGeom prst="rect">
              <a:avLst/>
            </a:prstGeom>
          </p:spPr>
        </p:pic>
        <p:grpSp>
          <p:nvGrpSpPr>
            <p:cNvPr id="20" name="Groupe 19"/>
            <p:cNvGrpSpPr/>
            <p:nvPr/>
          </p:nvGrpSpPr>
          <p:grpSpPr>
            <a:xfrm>
              <a:off x="9167825" y="1944301"/>
              <a:ext cx="696239" cy="1248401"/>
              <a:chOff x="8418647" y="2061165"/>
              <a:chExt cx="811460" cy="1248401"/>
            </a:xfrm>
          </p:grpSpPr>
          <p:pic>
            <p:nvPicPr>
              <p:cNvPr id="18" name="Image 1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03" t="13474" r="27373" b="8950"/>
              <a:stretch/>
            </p:blipFill>
            <p:spPr>
              <a:xfrm>
                <a:off x="8418647" y="2061165"/>
                <a:ext cx="811460" cy="1248401"/>
              </a:xfrm>
              <a:prstGeom prst="rect">
                <a:avLst/>
              </a:prstGeom>
            </p:spPr>
          </p:pic>
          <p:sp>
            <p:nvSpPr>
              <p:cNvPr id="19" name="Ellipse 18"/>
              <p:cNvSpPr/>
              <p:nvPr/>
            </p:nvSpPr>
            <p:spPr>
              <a:xfrm>
                <a:off x="8470651" y="2721034"/>
                <a:ext cx="124709" cy="121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43" t="8009" r="15461" b="11472"/>
            <a:stretch/>
          </p:blipFill>
          <p:spPr>
            <a:xfrm>
              <a:off x="10616276" y="2040219"/>
              <a:ext cx="622438" cy="1113206"/>
            </a:xfrm>
            <a:prstGeom prst="rect">
              <a:avLst/>
            </a:prstGeom>
          </p:spPr>
        </p:pic>
        <p:cxnSp>
          <p:nvCxnSpPr>
            <p:cNvPr id="3" name="Connecteur droit avec flèche 2"/>
            <p:cNvCxnSpPr/>
            <p:nvPr/>
          </p:nvCxnSpPr>
          <p:spPr>
            <a:xfrm>
              <a:off x="5815727" y="2020553"/>
              <a:ext cx="1980527" cy="19666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flipH="1">
              <a:off x="5174899" y="2852128"/>
              <a:ext cx="203197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Ellipse 1"/>
            <p:cNvSpPr/>
            <p:nvPr/>
          </p:nvSpPr>
          <p:spPr>
            <a:xfrm rot="21317766">
              <a:off x="2130605" y="2492259"/>
              <a:ext cx="1779373" cy="96879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 rot="21212563">
              <a:off x="2588959" y="2742200"/>
              <a:ext cx="862661" cy="40766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9059745" y="1755631"/>
              <a:ext cx="9123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LANCEUR</a:t>
              </a:r>
              <a:endParaRPr lang="fr-FR" dirty="0"/>
            </a:p>
          </p:txBody>
        </p:sp>
      </p:grp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7173" t="33838" r="18634" b="39267"/>
          <a:stretch/>
        </p:blipFill>
        <p:spPr>
          <a:xfrm>
            <a:off x="7127723" y="4622198"/>
            <a:ext cx="4471639" cy="1574744"/>
          </a:xfrm>
          <a:prstGeom prst="rect">
            <a:avLst/>
          </a:prstGeom>
        </p:spPr>
      </p:pic>
      <p:sp>
        <p:nvSpPr>
          <p:cNvPr id="27" name="Parallélogramme 26"/>
          <p:cNvSpPr/>
          <p:nvPr/>
        </p:nvSpPr>
        <p:spPr>
          <a:xfrm>
            <a:off x="1507456" y="2612411"/>
            <a:ext cx="2720868" cy="968790"/>
          </a:xfrm>
          <a:prstGeom prst="parallelogram">
            <a:avLst>
              <a:gd name="adj" fmla="val 80882"/>
            </a:avLst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46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2867892" y="429490"/>
            <a:ext cx="590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 TIR CIBLE</a:t>
            </a:r>
            <a:endParaRPr lang="fr-FR" sz="28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900545" y="3845436"/>
            <a:ext cx="103783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Consignes :</a:t>
            </a:r>
          </a:p>
          <a:p>
            <a:r>
              <a:rPr lang="fr-FR" dirty="0" smtClean="0"/>
              <a:t>1- J’annonce la cible que je vise</a:t>
            </a:r>
          </a:p>
          <a:p>
            <a:r>
              <a:rPr lang="fr-FR" dirty="0" smtClean="0"/>
              <a:t>2- Je lance mes </a:t>
            </a:r>
            <a:r>
              <a:rPr lang="fr-FR" dirty="0" smtClean="0"/>
              <a:t>3 </a:t>
            </a:r>
            <a:r>
              <a:rPr lang="fr-FR" dirty="0" smtClean="0"/>
              <a:t>boules</a:t>
            </a:r>
          </a:p>
          <a:p>
            <a:r>
              <a:rPr lang="fr-FR" dirty="0"/>
              <a:t>3</a:t>
            </a:r>
            <a:r>
              <a:rPr lang="fr-FR" dirty="0" smtClean="0"/>
              <a:t>- Je vais les chercher</a:t>
            </a:r>
          </a:p>
          <a:p>
            <a:r>
              <a:rPr lang="fr-FR" dirty="0"/>
              <a:t>4</a:t>
            </a:r>
            <a:r>
              <a:rPr lang="fr-FR" dirty="0" smtClean="0"/>
              <a:t>- Je reviens par le couloir et je les donne à mon camarade</a:t>
            </a:r>
          </a:p>
          <a:p>
            <a:r>
              <a:rPr lang="fr-FR" dirty="0" smtClean="0"/>
              <a:t>5- Je note ma performance sur la fiche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900546" y="868637"/>
            <a:ext cx="10737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Ce qu’il faut faire :</a:t>
            </a:r>
          </a:p>
          <a:p>
            <a:r>
              <a:rPr lang="fr-FR" dirty="0"/>
              <a:t>Lancer </a:t>
            </a:r>
            <a:r>
              <a:rPr lang="fr-FR" dirty="0" smtClean="0"/>
              <a:t>6 </a:t>
            </a:r>
            <a:r>
              <a:rPr lang="fr-FR" dirty="0" smtClean="0"/>
              <a:t>boules par-dessus le tasseau </a:t>
            </a:r>
            <a:r>
              <a:rPr lang="fr-FR" dirty="0"/>
              <a:t>pour </a:t>
            </a:r>
            <a:r>
              <a:rPr lang="fr-FR" dirty="0" smtClean="0"/>
              <a:t>qu‘elles </a:t>
            </a:r>
            <a:r>
              <a:rPr lang="fr-FR" dirty="0" smtClean="0"/>
              <a:t>touchent </a:t>
            </a:r>
            <a:r>
              <a:rPr lang="fr-FR" dirty="0"/>
              <a:t>la </a:t>
            </a:r>
            <a:r>
              <a:rPr lang="fr-FR" dirty="0" smtClean="0"/>
              <a:t>bouteille. </a:t>
            </a:r>
            <a:r>
              <a:rPr lang="fr-FR" dirty="0"/>
              <a:t>La quille peut être touchée directement ou après un impact à l’intérieur de la cible.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00546" y="5645442"/>
            <a:ext cx="9764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J’ai réussi si…</a:t>
            </a:r>
          </a:p>
          <a:p>
            <a:r>
              <a:rPr lang="fr-FR" dirty="0" smtClean="0"/>
              <a:t>J’ai atteint la cible au moins </a:t>
            </a:r>
            <a:r>
              <a:rPr lang="fr-FR" dirty="0" smtClean="0"/>
              <a:t>1 </a:t>
            </a:r>
            <a:r>
              <a:rPr lang="fr-FR" dirty="0" smtClean="0"/>
              <a:t>fois sur </a:t>
            </a:r>
            <a:r>
              <a:rPr lang="fr-FR" dirty="0" smtClean="0"/>
              <a:t>3 </a:t>
            </a:r>
            <a:r>
              <a:rPr lang="fr-FR" dirty="0" smtClean="0"/>
              <a:t>lancers </a:t>
            </a:r>
            <a:endParaRPr lang="fr-FR" dirty="0"/>
          </a:p>
        </p:txBody>
      </p:sp>
      <p:grpSp>
        <p:nvGrpSpPr>
          <p:cNvPr id="4" name="Groupe 3"/>
          <p:cNvGrpSpPr/>
          <p:nvPr/>
        </p:nvGrpSpPr>
        <p:grpSpPr>
          <a:xfrm>
            <a:off x="1259424" y="1791270"/>
            <a:ext cx="10019514" cy="1957048"/>
            <a:chOff x="1219200" y="1633975"/>
            <a:chExt cx="10019514" cy="1957048"/>
          </a:xfrm>
        </p:grpSpPr>
        <p:sp>
          <p:nvSpPr>
            <p:cNvPr id="6" name="Parallélogramme 5"/>
            <p:cNvSpPr/>
            <p:nvPr/>
          </p:nvSpPr>
          <p:spPr>
            <a:xfrm>
              <a:off x="1219200" y="2270906"/>
              <a:ext cx="9127337" cy="1288474"/>
            </a:xfrm>
            <a:prstGeom prst="parallelogram">
              <a:avLst>
                <a:gd name="adj" fmla="val 80882"/>
              </a:avLst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10"/>
            <p:cNvCxnSpPr/>
            <p:nvPr/>
          </p:nvCxnSpPr>
          <p:spPr>
            <a:xfrm flipH="1">
              <a:off x="7523261" y="2302549"/>
              <a:ext cx="1052946" cy="12884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86" t="8009" r="15461" b="11472"/>
            <a:stretch/>
          </p:blipFill>
          <p:spPr>
            <a:xfrm>
              <a:off x="10247507" y="2020553"/>
              <a:ext cx="493437" cy="1113206"/>
            </a:xfrm>
            <a:prstGeom prst="rect">
              <a:avLst/>
            </a:prstGeom>
          </p:spPr>
        </p:pic>
        <p:grpSp>
          <p:nvGrpSpPr>
            <p:cNvPr id="20" name="Groupe 19"/>
            <p:cNvGrpSpPr/>
            <p:nvPr/>
          </p:nvGrpSpPr>
          <p:grpSpPr>
            <a:xfrm>
              <a:off x="9186125" y="1847449"/>
              <a:ext cx="696239" cy="1248401"/>
              <a:chOff x="8418647" y="2061165"/>
              <a:chExt cx="811460" cy="1248401"/>
            </a:xfrm>
          </p:grpSpPr>
          <p:pic>
            <p:nvPicPr>
              <p:cNvPr id="18" name="Image 1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03" t="13474" r="27373" b="8950"/>
              <a:stretch/>
            </p:blipFill>
            <p:spPr>
              <a:xfrm>
                <a:off x="8418647" y="2061165"/>
                <a:ext cx="811460" cy="1248401"/>
              </a:xfrm>
              <a:prstGeom prst="rect">
                <a:avLst/>
              </a:prstGeom>
            </p:spPr>
          </p:pic>
          <p:sp>
            <p:nvSpPr>
              <p:cNvPr id="19" name="Ellipse 18"/>
              <p:cNvSpPr/>
              <p:nvPr/>
            </p:nvSpPr>
            <p:spPr>
              <a:xfrm>
                <a:off x="8470651" y="2721034"/>
                <a:ext cx="124709" cy="121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43" t="8009" r="15461" b="11472"/>
            <a:stretch/>
          </p:blipFill>
          <p:spPr>
            <a:xfrm>
              <a:off x="10616276" y="2040219"/>
              <a:ext cx="622438" cy="1113206"/>
            </a:xfrm>
            <a:prstGeom prst="rect">
              <a:avLst/>
            </a:prstGeom>
          </p:spPr>
        </p:pic>
        <p:cxnSp>
          <p:nvCxnSpPr>
            <p:cNvPr id="3" name="Connecteur droit avec flèche 2"/>
            <p:cNvCxnSpPr/>
            <p:nvPr/>
          </p:nvCxnSpPr>
          <p:spPr>
            <a:xfrm>
              <a:off x="5815727" y="2020553"/>
              <a:ext cx="1980527" cy="19666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flipH="1">
              <a:off x="5174899" y="2852128"/>
              <a:ext cx="203197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Ellipse 1"/>
            <p:cNvSpPr/>
            <p:nvPr/>
          </p:nvSpPr>
          <p:spPr>
            <a:xfrm>
              <a:off x="2056187" y="2668850"/>
              <a:ext cx="1779373" cy="595587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Parallélogramme 21"/>
            <p:cNvSpPr/>
            <p:nvPr/>
          </p:nvSpPr>
          <p:spPr>
            <a:xfrm>
              <a:off x="3508998" y="2270906"/>
              <a:ext cx="1272746" cy="1288474"/>
            </a:xfrm>
            <a:prstGeom prst="parallelogram">
              <a:avLst>
                <a:gd name="adj" fmla="val 80882"/>
              </a:avLst>
            </a:prstGeom>
            <a:solidFill>
              <a:schemeClr val="tx1"/>
            </a:solidFill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5" name="Connecteur droit avec flèche 24"/>
            <p:cNvCxnSpPr/>
            <p:nvPr/>
          </p:nvCxnSpPr>
          <p:spPr>
            <a:xfrm flipH="1">
              <a:off x="8307481" y="2872097"/>
              <a:ext cx="878644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9186125" y="1633975"/>
              <a:ext cx="9123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LANCEUR</a:t>
              </a:r>
              <a:endParaRPr lang="fr-FR" dirty="0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8049946" y="3120555"/>
              <a:ext cx="137512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ZONE D’ELAN</a:t>
              </a:r>
              <a:endParaRPr lang="fr-FR" dirty="0"/>
            </a:p>
          </p:txBody>
        </p:sp>
      </p:grp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56920" t="9330" r="7026" b="59866"/>
          <a:stretch/>
        </p:blipFill>
        <p:spPr>
          <a:xfrm>
            <a:off x="8347705" y="4682557"/>
            <a:ext cx="2537935" cy="1531826"/>
          </a:xfrm>
          <a:prstGeom prst="rect">
            <a:avLst/>
          </a:prstGeom>
        </p:spPr>
      </p:pic>
      <p:sp>
        <p:nvSpPr>
          <p:cNvPr id="30" name="Parallélogramme 29"/>
          <p:cNvSpPr/>
          <p:nvPr/>
        </p:nvSpPr>
        <p:spPr>
          <a:xfrm>
            <a:off x="1633386" y="2624317"/>
            <a:ext cx="2720868" cy="968790"/>
          </a:xfrm>
          <a:prstGeom prst="parallelogram">
            <a:avLst>
              <a:gd name="adj" fmla="val 80882"/>
            </a:avLst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à coins arrondis 30"/>
          <p:cNvSpPr/>
          <p:nvPr/>
        </p:nvSpPr>
        <p:spPr>
          <a:xfrm>
            <a:off x="3156068" y="2375673"/>
            <a:ext cx="144966" cy="379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2605409" y="2904878"/>
            <a:ext cx="862661" cy="407669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Rectangle à coins arrondis 31"/>
          <p:cNvSpPr/>
          <p:nvPr/>
        </p:nvSpPr>
        <p:spPr>
          <a:xfrm>
            <a:off x="2772540" y="3144037"/>
            <a:ext cx="144966" cy="379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2956705" y="2792238"/>
            <a:ext cx="144966" cy="379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33"/>
          <p:cNvCxnSpPr/>
          <p:nvPr/>
        </p:nvCxnSpPr>
        <p:spPr>
          <a:xfrm flipH="1">
            <a:off x="7128387" y="2472142"/>
            <a:ext cx="1052946" cy="12884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6725228" y="2459844"/>
            <a:ext cx="1052946" cy="12884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7911184" y="1466522"/>
            <a:ext cx="1301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3 distances de tir au choix</a:t>
            </a:r>
            <a:endParaRPr lang="fr-FR" sz="1400" dirty="0"/>
          </a:p>
        </p:txBody>
      </p:sp>
      <p:cxnSp>
        <p:nvCxnSpPr>
          <p:cNvPr id="37" name="Connecteur droit avec flèche 36"/>
          <p:cNvCxnSpPr/>
          <p:nvPr/>
        </p:nvCxnSpPr>
        <p:spPr>
          <a:xfrm flipH="1">
            <a:off x="7721624" y="1923913"/>
            <a:ext cx="850902" cy="591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H="1">
            <a:off x="8146558" y="1923913"/>
            <a:ext cx="425968" cy="57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8572526" y="1923913"/>
            <a:ext cx="31711" cy="5914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riangle isocèle 39"/>
          <p:cNvSpPr/>
          <p:nvPr/>
        </p:nvSpPr>
        <p:spPr>
          <a:xfrm>
            <a:off x="6654205" y="3469997"/>
            <a:ext cx="255810" cy="26951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Triangle isocèle 40"/>
          <p:cNvSpPr/>
          <p:nvPr/>
        </p:nvSpPr>
        <p:spPr>
          <a:xfrm>
            <a:off x="7062735" y="3469997"/>
            <a:ext cx="255810" cy="26951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Triangle isocèle 41"/>
          <p:cNvSpPr/>
          <p:nvPr/>
        </p:nvSpPr>
        <p:spPr>
          <a:xfrm>
            <a:off x="7520627" y="3442253"/>
            <a:ext cx="255810" cy="26951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043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39637" y="360217"/>
            <a:ext cx="8714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FICHE DE RESULTATS : </a:t>
            </a:r>
            <a:r>
              <a:rPr lang="fr-FR" sz="2800" b="1" dirty="0" smtClean="0"/>
              <a:t>TIR </a:t>
            </a:r>
            <a:r>
              <a:rPr lang="fr-FR" sz="2800" b="1" dirty="0" smtClean="0"/>
              <a:t>CIBLE</a:t>
            </a:r>
            <a:endParaRPr lang="fr-FR" sz="28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b="47383"/>
          <a:stretch/>
        </p:blipFill>
        <p:spPr>
          <a:xfrm>
            <a:off x="715706" y="1307183"/>
            <a:ext cx="11162370" cy="407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05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/>
          <p:cNvSpPr txBox="1"/>
          <p:nvPr/>
        </p:nvSpPr>
        <p:spPr>
          <a:xfrm>
            <a:off x="2867892" y="429490"/>
            <a:ext cx="5902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DES DAMIERS POUR POINTER</a:t>
            </a:r>
            <a:endParaRPr lang="fr-FR" sz="2800" b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979730" y="4224937"/>
            <a:ext cx="10394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Consignes :</a:t>
            </a:r>
          </a:p>
          <a:p>
            <a:r>
              <a:rPr lang="fr-FR" dirty="0" smtClean="0"/>
              <a:t>Je lance </a:t>
            </a:r>
            <a:r>
              <a:rPr lang="fr-FR" dirty="0" smtClean="0"/>
              <a:t>6 </a:t>
            </a:r>
            <a:r>
              <a:rPr lang="fr-FR" dirty="0" smtClean="0"/>
              <a:t>boules, je les suis, je les ramasse et je reviens avec pour continuer mes lancers. Je dois remplir le damier. Un marqueur note les cases que j’ai atteintes.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955964" y="1183772"/>
            <a:ext cx="9482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Ce qu’il faut faire :</a:t>
            </a:r>
          </a:p>
          <a:p>
            <a:r>
              <a:rPr lang="fr-FR" dirty="0"/>
              <a:t>Lancer une boule pour qu’elle s’immobilise dans une </a:t>
            </a:r>
            <a:r>
              <a:rPr lang="fr-FR" dirty="0" smtClean="0"/>
              <a:t>cible. 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972627" y="5611274"/>
            <a:ext cx="9764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J’ai réussi si…</a:t>
            </a:r>
          </a:p>
          <a:p>
            <a:r>
              <a:rPr lang="fr-FR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J’ai rempli</a:t>
            </a:r>
            <a:r>
              <a:rPr lang="fr-FR" dirty="0" smtClean="0"/>
              <a:t> </a:t>
            </a:r>
            <a:r>
              <a:rPr lang="fr-FR" dirty="0"/>
              <a:t>au moins </a:t>
            </a:r>
            <a:r>
              <a:rPr lang="fr-FR" dirty="0" smtClean="0"/>
              <a:t>3 </a:t>
            </a:r>
            <a:r>
              <a:rPr lang="fr-FR" dirty="0" smtClean="0"/>
              <a:t>cases </a:t>
            </a:r>
            <a:r>
              <a:rPr lang="fr-FR" dirty="0"/>
              <a:t>sur </a:t>
            </a:r>
            <a:r>
              <a:rPr lang="fr-FR" dirty="0" smtClean="0"/>
              <a:t>6 lancers.</a:t>
            </a:r>
            <a:endParaRPr lang="fr-FR" dirty="0"/>
          </a:p>
        </p:txBody>
      </p:sp>
      <p:grpSp>
        <p:nvGrpSpPr>
          <p:cNvPr id="2" name="Groupe 1"/>
          <p:cNvGrpSpPr/>
          <p:nvPr/>
        </p:nvGrpSpPr>
        <p:grpSpPr>
          <a:xfrm>
            <a:off x="1269095" y="2022004"/>
            <a:ext cx="9988329" cy="1820830"/>
            <a:chOff x="756477" y="1856003"/>
            <a:chExt cx="9988329" cy="1820830"/>
          </a:xfrm>
        </p:grpSpPr>
        <p:sp>
          <p:nvSpPr>
            <p:cNvPr id="6" name="Parallélogramme 5"/>
            <p:cNvSpPr/>
            <p:nvPr/>
          </p:nvSpPr>
          <p:spPr>
            <a:xfrm>
              <a:off x="756477" y="2376053"/>
              <a:ext cx="9127337" cy="1288474"/>
            </a:xfrm>
            <a:prstGeom prst="parallelogram">
              <a:avLst>
                <a:gd name="adj" fmla="val 80882"/>
              </a:avLst>
            </a:prstGeom>
            <a:noFill/>
            <a:ln w="3810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Parallélogramme 6"/>
            <p:cNvSpPr/>
            <p:nvPr/>
          </p:nvSpPr>
          <p:spPr>
            <a:xfrm>
              <a:off x="756477" y="2376053"/>
              <a:ext cx="1687446" cy="1288474"/>
            </a:xfrm>
            <a:prstGeom prst="parallelogram">
              <a:avLst>
                <a:gd name="adj" fmla="val 80882"/>
              </a:avLst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Parallélogramme 7"/>
            <p:cNvSpPr/>
            <p:nvPr/>
          </p:nvSpPr>
          <p:spPr>
            <a:xfrm>
              <a:off x="1395190" y="2376053"/>
              <a:ext cx="1687446" cy="1288474"/>
            </a:xfrm>
            <a:prstGeom prst="parallelogram">
              <a:avLst>
                <a:gd name="adj" fmla="val 80882"/>
              </a:avLst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Parallélogramme 8"/>
            <p:cNvSpPr/>
            <p:nvPr/>
          </p:nvSpPr>
          <p:spPr>
            <a:xfrm>
              <a:off x="2033903" y="2376053"/>
              <a:ext cx="1687446" cy="1288474"/>
            </a:xfrm>
            <a:prstGeom prst="parallelogram">
              <a:avLst>
                <a:gd name="adj" fmla="val 80882"/>
              </a:avLst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1" name="Connecteur droit 10"/>
            <p:cNvCxnSpPr/>
            <p:nvPr/>
          </p:nvCxnSpPr>
          <p:spPr>
            <a:xfrm flipH="1">
              <a:off x="8161611" y="2388359"/>
              <a:ext cx="1052946" cy="128847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486" t="8009" r="15461" b="11472"/>
            <a:stretch/>
          </p:blipFill>
          <p:spPr>
            <a:xfrm>
              <a:off x="9753599" y="2205725"/>
              <a:ext cx="493437" cy="1113206"/>
            </a:xfrm>
            <a:prstGeom prst="rect">
              <a:avLst/>
            </a:prstGeom>
          </p:spPr>
        </p:pic>
        <p:grpSp>
          <p:nvGrpSpPr>
            <p:cNvPr id="20" name="Groupe 19"/>
            <p:cNvGrpSpPr/>
            <p:nvPr/>
          </p:nvGrpSpPr>
          <p:grpSpPr>
            <a:xfrm>
              <a:off x="8866437" y="2043250"/>
              <a:ext cx="696239" cy="1248401"/>
              <a:chOff x="8418647" y="2061165"/>
              <a:chExt cx="811460" cy="1248401"/>
            </a:xfrm>
          </p:grpSpPr>
          <p:pic>
            <p:nvPicPr>
              <p:cNvPr id="18" name="Image 17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203" t="13474" r="27373" b="8950"/>
              <a:stretch/>
            </p:blipFill>
            <p:spPr>
              <a:xfrm>
                <a:off x="8418647" y="2061165"/>
                <a:ext cx="811460" cy="1248401"/>
              </a:xfrm>
              <a:prstGeom prst="rect">
                <a:avLst/>
              </a:prstGeom>
            </p:spPr>
          </p:pic>
          <p:sp>
            <p:nvSpPr>
              <p:cNvPr id="19" name="Ellipse 18"/>
              <p:cNvSpPr/>
              <p:nvPr/>
            </p:nvSpPr>
            <p:spPr>
              <a:xfrm>
                <a:off x="8470651" y="2721034"/>
                <a:ext cx="124709" cy="12192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243" t="8009" r="15461" b="11472"/>
            <a:stretch/>
          </p:blipFill>
          <p:spPr>
            <a:xfrm>
              <a:off x="10122368" y="2225391"/>
              <a:ext cx="622438" cy="1113206"/>
            </a:xfrm>
            <a:prstGeom prst="rect">
              <a:avLst/>
            </a:prstGeom>
          </p:spPr>
        </p:pic>
        <p:cxnSp>
          <p:nvCxnSpPr>
            <p:cNvPr id="22" name="Connecteur droit avec flèche 21"/>
            <p:cNvCxnSpPr/>
            <p:nvPr/>
          </p:nvCxnSpPr>
          <p:spPr>
            <a:xfrm>
              <a:off x="5385476" y="2145325"/>
              <a:ext cx="1980527" cy="19666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/>
            <p:cNvCxnSpPr/>
            <p:nvPr/>
          </p:nvCxnSpPr>
          <p:spPr>
            <a:xfrm flipH="1">
              <a:off x="4744648" y="2976900"/>
              <a:ext cx="2031977" cy="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arallélogramme 23"/>
            <p:cNvSpPr/>
            <p:nvPr/>
          </p:nvSpPr>
          <p:spPr>
            <a:xfrm>
              <a:off x="756477" y="3181543"/>
              <a:ext cx="2326159" cy="482983"/>
            </a:xfrm>
            <a:prstGeom prst="parallelogram">
              <a:avLst>
                <a:gd name="adj" fmla="val 80882"/>
              </a:avLst>
            </a:prstGeom>
            <a:noFill/>
            <a:ln w="3810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8552123" y="1856003"/>
              <a:ext cx="9123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 smtClean="0"/>
                <a:t>LANCEUR</a:t>
              </a:r>
              <a:endParaRPr lang="fr-FR" dirty="0"/>
            </a:p>
          </p:txBody>
        </p:sp>
      </p:grpSp>
      <p:sp>
        <p:nvSpPr>
          <p:cNvPr id="25" name="Parallélogramme 24"/>
          <p:cNvSpPr/>
          <p:nvPr/>
        </p:nvSpPr>
        <p:spPr>
          <a:xfrm>
            <a:off x="1687433" y="2864560"/>
            <a:ext cx="2287477" cy="482983"/>
          </a:xfrm>
          <a:prstGeom prst="parallelogram">
            <a:avLst>
              <a:gd name="adj" fmla="val 80882"/>
            </a:avLst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2391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964</Words>
  <Application>Microsoft Office PowerPoint</Application>
  <PresentationFormat>Grand écran</PresentationFormat>
  <Paragraphs>169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ACADEMIE DE LYON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 DELAY GOYET</dc:creator>
  <cp:lastModifiedBy>circo</cp:lastModifiedBy>
  <cp:revision>44</cp:revision>
  <dcterms:created xsi:type="dcterms:W3CDTF">2018-11-08T10:26:02Z</dcterms:created>
  <dcterms:modified xsi:type="dcterms:W3CDTF">2020-11-02T12:13:17Z</dcterms:modified>
</cp:coreProperties>
</file>