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58" r:id="rId5"/>
    <p:sldId id="267" r:id="rId6"/>
    <p:sldId id="259" r:id="rId7"/>
    <p:sldId id="268" r:id="rId8"/>
    <p:sldId id="263" r:id="rId9"/>
    <p:sldId id="271" r:id="rId10"/>
    <p:sldId id="272" r:id="rId11"/>
    <p:sldId id="264" r:id="rId12"/>
    <p:sldId id="273" r:id="rId13"/>
    <p:sldId id="275" r:id="rId14"/>
    <p:sldId id="265" r:id="rId15"/>
    <p:sldId id="269" r:id="rId16"/>
    <p:sldId id="260" r:id="rId17"/>
    <p:sldId id="276" r:id="rId18"/>
    <p:sldId id="261" r:id="rId19"/>
    <p:sldId id="262" r:id="rId20"/>
    <p:sldId id="26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D0AC-5522-4A11-A87A-1057A1FC3312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3548F-3294-46B1-9F84-C13DF51E4F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31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</a:t>
            </a:r>
            <a:r>
              <a:rPr lang="fr-FR" b="1" u="sng" baseline="0" dirty="0" smtClean="0"/>
              <a:t> : </a:t>
            </a:r>
            <a:r>
              <a:rPr lang="fr-FR" baseline="0" dirty="0" smtClean="0"/>
              <a:t>entoure l’image qui te correspond le mieux. Explique pourquoi.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4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baseline="0" dirty="0" smtClean="0"/>
              <a:t> d’aides pour écrire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2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baseline="0" dirty="0" smtClean="0"/>
              <a:t> d’aides pour écrire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14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 : </a:t>
            </a:r>
            <a:r>
              <a:rPr lang="fr-FR" dirty="0" smtClean="0"/>
              <a:t>Associe chaque verbe d’action à l’image qui correspond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08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 </a:t>
            </a:r>
            <a:r>
              <a:rPr lang="fr-FR" b="1" u="none" dirty="0" smtClean="0"/>
              <a:t>: </a:t>
            </a:r>
            <a:r>
              <a:rPr lang="fr-FR" dirty="0" smtClean="0"/>
              <a:t>Range les images</a:t>
            </a:r>
            <a:r>
              <a:rPr lang="fr-FR" baseline="0" dirty="0" smtClean="0"/>
              <a:t> </a:t>
            </a:r>
            <a:r>
              <a:rPr lang="fr-FR" dirty="0" smtClean="0"/>
              <a:t>dans la famille d’actions qui correspond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92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827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Autre dispositif de suivi  : Collectivement, placer les étiquettes élève sur la tâche réussie. </a:t>
            </a:r>
            <a:r>
              <a:rPr lang="fr-FR" baseline="0" dirty="0" smtClean="0"/>
              <a:t>(Merci à M. </a:t>
            </a:r>
            <a:r>
              <a:rPr lang="fr-FR" baseline="0" dirty="0" err="1" smtClean="0"/>
              <a:t>Demaimay</a:t>
            </a:r>
            <a:r>
              <a:rPr lang="fr-FR" baseline="0" dirty="0" smtClean="0"/>
              <a:t> pour l’idée).</a:t>
            </a:r>
            <a:r>
              <a:rPr lang="fr-FR" dirty="0" smtClean="0"/>
              <a:t> Cela peut se</a:t>
            </a:r>
            <a:r>
              <a:rPr lang="fr-FR" baseline="0" dirty="0" smtClean="0"/>
              <a:t> </a:t>
            </a:r>
            <a:r>
              <a:rPr lang="fr-FR" dirty="0" smtClean="0"/>
              <a:t>faire en continu</a:t>
            </a:r>
            <a:r>
              <a:rPr lang="fr-FR" baseline="0" dirty="0" smtClean="0"/>
              <a:t> durant tout le module.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73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 : </a:t>
            </a:r>
            <a:r>
              <a:rPr lang="fr-FR" dirty="0" smtClean="0"/>
              <a:t>Range les images interdit/autorisé. Dis pourquoi.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5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 </a:t>
            </a:r>
            <a:r>
              <a:rPr lang="fr-FR" dirty="0" smtClean="0"/>
              <a:t>: trouve les 7 enfants qui ne respectent pas les règles. Justifie.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71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 : </a:t>
            </a:r>
            <a:r>
              <a:rPr lang="fr-FR" dirty="0" smtClean="0"/>
              <a:t>(lis les règles</a:t>
            </a:r>
            <a:r>
              <a:rPr lang="fr-FR" baseline="0" dirty="0" smtClean="0"/>
              <a:t> puis ) </a:t>
            </a:r>
            <a:r>
              <a:rPr lang="fr-FR" dirty="0" smtClean="0"/>
              <a:t>associe les règles à leur pictogramme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47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Consigne : </a:t>
            </a:r>
            <a:r>
              <a:rPr lang="fr-FR" dirty="0" smtClean="0"/>
              <a:t>Nomme chaque matériel,</a:t>
            </a:r>
            <a:r>
              <a:rPr lang="fr-FR" baseline="0" dirty="0" smtClean="0"/>
              <a:t> puis place les étiquettes au bon endroit.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14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Exemples d’activités en collectif ou individuelles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Repérer les entrées , les sorties possibles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Dessiner les chemins que l’on a fait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Replacer sur le plan des photos du bassin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Nommer les matériels visibles sur le 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10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Exemples d’activités en collectif ou individuelles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Repérer les entrées , les sorties possibles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Dessiner les chemins que l’on a fait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Replacer sur le plan des photos du bassin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Nommer les matériels visibles sur le plan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1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Exemples d’activités en collectif ou individuelles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Repérer les entrées , les sorties possibles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Dessiner les chemins que l’on a fait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Replacer sur le plan des photos du bassin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Nommer les matériels visibles sur le plan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30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Consigne : Remets les images dans l’ordre de la séance de</a:t>
            </a:r>
            <a:r>
              <a:rPr lang="fr-FR" baseline="0" dirty="0" smtClean="0"/>
              <a:t> </a:t>
            </a:r>
            <a:r>
              <a:rPr lang="fr-FR" dirty="0" smtClean="0"/>
              <a:t>piscine. Décris les images (oral). Décris ta séance à l’aide des images (écrit, avec aides)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3548F-3294-46B1-9F84-C13DF51E4F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5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0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5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6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5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3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1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35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17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60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5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8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FC31-8612-4088-84B9-DFD3ECCB597A}" type="datetimeFigureOut">
              <a:rPr lang="fr-FR" smtClean="0"/>
              <a:t>02/05/2019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149A-F2C8-4F7E-B9C5-6E546F49B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97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ac-lyon.fr/etab/ien/rhone/meyzieu/spip.php?article28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tsouko.eklablog.com/" TargetMode="Externa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lyetsespetitssecretsdecole.eklablog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Natation CP Décines – Activités à mener au TNI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63728"/>
            <a:ext cx="10773229" cy="50822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1400" u="sng" dirty="0" smtClean="0"/>
              <a:t>Quelques conseils 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>
                <a:solidFill>
                  <a:srgbClr val="FF0000"/>
                </a:solidFill>
              </a:rPr>
              <a:t>Choisissez</a:t>
            </a:r>
            <a:r>
              <a:rPr lang="fr-FR" sz="1400" dirty="0" smtClean="0"/>
              <a:t> vos activités, ne les menez pas toutes. </a:t>
            </a:r>
            <a:r>
              <a:rPr lang="fr-FR" sz="1400" dirty="0" smtClean="0">
                <a:solidFill>
                  <a:srgbClr val="FF0000"/>
                </a:solidFill>
              </a:rPr>
              <a:t>Maîtrisez la durée </a:t>
            </a:r>
            <a:r>
              <a:rPr lang="fr-FR" sz="1400" dirty="0" smtClean="0"/>
              <a:t>des phases collectives, même au TNI (pas plus de 5-10’ d’oral collectif sans activité individuelle). </a:t>
            </a:r>
            <a:r>
              <a:rPr lang="fr-FR" sz="1400" dirty="0">
                <a:solidFill>
                  <a:srgbClr val="FF0000"/>
                </a:solidFill>
              </a:rPr>
              <a:t>Combinez</a:t>
            </a:r>
            <a:r>
              <a:rPr lang="fr-FR" sz="1400" dirty="0"/>
              <a:t> ces activités collectives au TNI avec des activités individuelles (cahier d’EPS ou du nageur). Cf. </a:t>
            </a:r>
            <a:r>
              <a:rPr lang="fr-FR" sz="1400" dirty="0">
                <a:solidFill>
                  <a:srgbClr val="FF0000"/>
                </a:solidFill>
              </a:rPr>
              <a:t>cahier du nageur </a:t>
            </a:r>
            <a:r>
              <a:rPr lang="fr-FR" sz="1400" dirty="0"/>
              <a:t>pour les activités individuelles. Le TNI peut permettre de </a:t>
            </a:r>
            <a:r>
              <a:rPr lang="fr-FR" sz="1400" dirty="0">
                <a:solidFill>
                  <a:srgbClr val="FF0000"/>
                </a:solidFill>
              </a:rPr>
              <a:t>faire ensemble avant</a:t>
            </a:r>
            <a:r>
              <a:rPr lang="fr-FR" sz="1400" dirty="0"/>
              <a:t> </a:t>
            </a:r>
            <a:r>
              <a:rPr lang="fr-FR" sz="1400" dirty="0">
                <a:solidFill>
                  <a:srgbClr val="FF0000"/>
                </a:solidFill>
              </a:rPr>
              <a:t>de faire seul</a:t>
            </a:r>
            <a:r>
              <a:rPr lang="fr-FR" sz="1400" dirty="0"/>
              <a:t>, ou alors de corriger </a:t>
            </a:r>
            <a:r>
              <a:rPr lang="fr-FR" sz="1400" dirty="0">
                <a:solidFill>
                  <a:srgbClr val="FF0000"/>
                </a:solidFill>
              </a:rPr>
              <a:t>collectivement après le travail individuel</a:t>
            </a:r>
            <a:r>
              <a:rPr lang="fr-FR" sz="14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/>
              <a:t>Les </a:t>
            </a:r>
            <a:r>
              <a:rPr lang="fr-FR" sz="1400" dirty="0" smtClean="0">
                <a:solidFill>
                  <a:srgbClr val="FF0000"/>
                </a:solidFill>
              </a:rPr>
              <a:t>consignes</a:t>
            </a:r>
            <a:r>
              <a:rPr lang="fr-FR" sz="1400" dirty="0" smtClean="0"/>
              <a:t> sont données dans la partie « notes » des diapositives.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>
                <a:solidFill>
                  <a:srgbClr val="FF0000"/>
                </a:solidFill>
              </a:rPr>
              <a:t>Au début du module </a:t>
            </a:r>
            <a:r>
              <a:rPr lang="fr-FR" sz="1400" dirty="0" smtClean="0"/>
              <a:t>passez </a:t>
            </a:r>
            <a:r>
              <a:rPr lang="fr-FR" sz="1400" dirty="0" smtClean="0">
                <a:solidFill>
                  <a:srgbClr val="FF0000"/>
                </a:solidFill>
              </a:rPr>
              <a:t>un peu plus de temps </a:t>
            </a:r>
            <a:r>
              <a:rPr lang="fr-FR" sz="1400" dirty="0" smtClean="0"/>
              <a:t>sur l’avant et l’après séance (sécurité/règles, lexique, repérage dans le bassin…</a:t>
            </a:r>
            <a:r>
              <a:rPr lang="fr-FR" sz="1400" dirty="0" err="1" smtClean="0"/>
              <a:t>etc</a:t>
            </a:r>
            <a:r>
              <a:rPr lang="fr-FR" sz="1400" dirty="0" smtClean="0"/>
              <a:t>). Ensuite privilégiez des </a:t>
            </a:r>
            <a:r>
              <a:rPr lang="fr-FR" sz="1400" dirty="0" smtClean="0">
                <a:solidFill>
                  <a:srgbClr val="FF0000"/>
                </a:solidFill>
              </a:rPr>
              <a:t>activités courtes mais régulières et ritualisées</a:t>
            </a:r>
            <a:r>
              <a:rPr lang="fr-FR" sz="1400" dirty="0" smtClean="0"/>
              <a:t> </a:t>
            </a:r>
            <a:r>
              <a:rPr lang="fr-FR" sz="1400" i="1" dirty="0" smtClean="0"/>
              <a:t>(exemple: cocher ce que l’on a réussi lors de la séance).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/>
              <a:t>Avant les séances de </a:t>
            </a:r>
            <a:r>
              <a:rPr lang="fr-FR" sz="1400" dirty="0" smtClean="0">
                <a:solidFill>
                  <a:srgbClr val="FF0000"/>
                </a:solidFill>
              </a:rPr>
              <a:t>référence et de bilan</a:t>
            </a:r>
            <a:r>
              <a:rPr lang="fr-FR" sz="1400" dirty="0" smtClean="0"/>
              <a:t>, la préparation en classe  est OBLIGATOIRE. </a:t>
            </a:r>
            <a:r>
              <a:rPr lang="fr-FR" sz="1400" dirty="0" smtClean="0">
                <a:solidFill>
                  <a:srgbClr val="FF0000"/>
                </a:solidFill>
              </a:rPr>
              <a:t>Concertez-vous</a:t>
            </a:r>
            <a:r>
              <a:rPr lang="fr-FR" sz="1400" dirty="0" smtClean="0"/>
              <a:t> avec le MNS…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/>
              <a:t>Utilisez ce fichier en </a:t>
            </a:r>
            <a:r>
              <a:rPr lang="fr-FR" sz="1400" dirty="0" smtClean="0">
                <a:solidFill>
                  <a:srgbClr val="FF0000"/>
                </a:solidFill>
              </a:rPr>
              <a:t>mode diaporama </a:t>
            </a:r>
            <a:r>
              <a:rPr lang="fr-FR" sz="1400" dirty="0" smtClean="0"/>
              <a:t>: des animations permettent la validation des réponses de manière visuelle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/>
              <a:t>Ce diaporama est </a:t>
            </a:r>
            <a:r>
              <a:rPr lang="fr-FR" sz="1400" dirty="0" smtClean="0">
                <a:solidFill>
                  <a:srgbClr val="FF0000"/>
                </a:solidFill>
              </a:rPr>
              <a:t>modifiable</a:t>
            </a:r>
            <a:r>
              <a:rPr lang="fr-FR" sz="1400" dirty="0" smtClean="0"/>
              <a:t> (animations, consignes…).</a:t>
            </a:r>
            <a:endParaRPr lang="fr-FR" sz="1400" dirty="0"/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fr-FR" sz="1400" dirty="0" smtClean="0"/>
              <a:t>Le </a:t>
            </a:r>
            <a:r>
              <a:rPr lang="fr-FR" sz="1400" dirty="0" smtClean="0">
                <a:solidFill>
                  <a:srgbClr val="FF0000"/>
                </a:solidFill>
              </a:rPr>
              <a:t>projet pédagogique </a:t>
            </a:r>
            <a:r>
              <a:rPr lang="fr-FR" sz="1400" dirty="0" smtClean="0"/>
              <a:t>natation et le </a:t>
            </a:r>
            <a:r>
              <a:rPr lang="fr-FR" sz="1400" dirty="0" smtClean="0">
                <a:solidFill>
                  <a:srgbClr val="FF0000"/>
                </a:solidFill>
              </a:rPr>
              <a:t>cahier du nageur CP </a:t>
            </a:r>
            <a:r>
              <a:rPr lang="fr-FR" sz="1400" dirty="0" smtClean="0"/>
              <a:t>sont téléchargeables ici 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1400" dirty="0" smtClean="0"/>
              <a:t> </a:t>
            </a:r>
            <a:r>
              <a:rPr lang="fr-FR" sz="1400" dirty="0" smtClean="0">
                <a:hlinkClick r:id="rId2"/>
              </a:rPr>
              <a:t>http://www2.ac-lyon.fr/etab/ien/rhone/meyzieu/spip.php?article284</a:t>
            </a:r>
            <a:endParaRPr lang="fr-FR" sz="1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 – 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9982200" y="5812465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Dessins : C. </a:t>
            </a:r>
            <a:r>
              <a:rPr lang="fr-FR" sz="1200" dirty="0" err="1" smtClean="0"/>
              <a:t>Rouillat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98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365126"/>
            <a:ext cx="10515600" cy="61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du bassin Structuration 2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3" y="893838"/>
            <a:ext cx="7765974" cy="5740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172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39899"/>
              </p:ext>
            </p:extLst>
          </p:nvPr>
        </p:nvGraphicFramePr>
        <p:xfrm>
          <a:off x="177018" y="3877766"/>
          <a:ext cx="11794587" cy="1447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41">
                  <a:extLst>
                    <a:ext uri="{9D8B030D-6E8A-4147-A177-3AD203B41FA5}">
                      <a16:colId xmlns:a16="http://schemas.microsoft.com/office/drawing/2014/main" val="3839281782"/>
                    </a:ext>
                  </a:extLst>
                </a:gridCol>
                <a:gridCol w="1684941">
                  <a:extLst>
                    <a:ext uri="{9D8B030D-6E8A-4147-A177-3AD203B41FA5}">
                      <a16:colId xmlns:a16="http://schemas.microsoft.com/office/drawing/2014/main" val="969433529"/>
                    </a:ext>
                  </a:extLst>
                </a:gridCol>
                <a:gridCol w="1684941">
                  <a:extLst>
                    <a:ext uri="{9D8B030D-6E8A-4147-A177-3AD203B41FA5}">
                      <a16:colId xmlns:a16="http://schemas.microsoft.com/office/drawing/2014/main" val="2858986325"/>
                    </a:ext>
                  </a:extLst>
                </a:gridCol>
                <a:gridCol w="1684941">
                  <a:extLst>
                    <a:ext uri="{9D8B030D-6E8A-4147-A177-3AD203B41FA5}">
                      <a16:colId xmlns:a16="http://schemas.microsoft.com/office/drawing/2014/main" val="2115237453"/>
                    </a:ext>
                  </a:extLst>
                </a:gridCol>
                <a:gridCol w="1684941">
                  <a:extLst>
                    <a:ext uri="{9D8B030D-6E8A-4147-A177-3AD203B41FA5}">
                      <a16:colId xmlns:a16="http://schemas.microsoft.com/office/drawing/2014/main" val="2462480065"/>
                    </a:ext>
                  </a:extLst>
                </a:gridCol>
                <a:gridCol w="1684941">
                  <a:extLst>
                    <a:ext uri="{9D8B030D-6E8A-4147-A177-3AD203B41FA5}">
                      <a16:colId xmlns:a16="http://schemas.microsoft.com/office/drawing/2014/main" val="3724681624"/>
                    </a:ext>
                  </a:extLst>
                </a:gridCol>
                <a:gridCol w="1684941">
                  <a:extLst>
                    <a:ext uri="{9D8B030D-6E8A-4147-A177-3AD203B41FA5}">
                      <a16:colId xmlns:a16="http://schemas.microsoft.com/office/drawing/2014/main" val="2565255034"/>
                    </a:ext>
                  </a:extLst>
                </a:gridCol>
              </a:tblGrid>
              <a:tr h="14473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2130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511" y="336991"/>
            <a:ext cx="10515600" cy="8869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Ecriture/oral : je raconte ma séance de piscine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Je reprends la car à la piscine pour rentrer à l'éco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85" y="1548495"/>
            <a:ext cx="1821035" cy="14414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496" y="1548495"/>
            <a:ext cx="1197511" cy="1441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347" y="1543613"/>
            <a:ext cx="1015172" cy="1446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602" y="1543613"/>
            <a:ext cx="1088723" cy="1428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408" y="1540357"/>
            <a:ext cx="1277204" cy="1431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183" y="1548495"/>
            <a:ext cx="1802029" cy="1442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5529" y="1551590"/>
            <a:ext cx="1889392" cy="1420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698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2123 0.3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53007 0.33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10052 0.33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3763 0.33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937 0.33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12786 0.33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51589 0.340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4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190" y="229659"/>
            <a:ext cx="10515600" cy="786342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Ecriture : des outils pour écrire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90" y="911070"/>
            <a:ext cx="4441959" cy="57065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806" y="911070"/>
            <a:ext cx="4494457" cy="55879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9954988" y="91159"/>
            <a:ext cx="2115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5"/>
              </a:rPr>
              <a:t>http://mitsouko.eklablog.com</a:t>
            </a:r>
            <a:r>
              <a:rPr lang="fr-FR" sz="1200" dirty="0" smtClean="0">
                <a:hlinkClick r:id="rId5"/>
              </a:rPr>
              <a:t>/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911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190" y="229659"/>
            <a:ext cx="10515600" cy="786342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Ecriture : des outils pour écrire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467"/>
          <a:stretch/>
        </p:blipFill>
        <p:spPr>
          <a:xfrm>
            <a:off x="322654" y="1458587"/>
            <a:ext cx="5631315" cy="39262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09"/>
          <a:stretch/>
        </p:blipFill>
        <p:spPr>
          <a:xfrm>
            <a:off x="6110990" y="1314666"/>
            <a:ext cx="5631315" cy="42140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8422935" y="5549878"/>
            <a:ext cx="3319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4"/>
              </a:rPr>
              <a:t>http://kalyetsespetitssecretsdecole.eklablog.com</a:t>
            </a:r>
            <a:r>
              <a:rPr lang="fr-FR" sz="1200" dirty="0" smtClean="0">
                <a:hlinkClick r:id="rId4"/>
              </a:rPr>
              <a:t>/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6158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95559"/>
              </p:ext>
            </p:extLst>
          </p:nvPr>
        </p:nvGraphicFramePr>
        <p:xfrm>
          <a:off x="341722" y="1837875"/>
          <a:ext cx="8999619" cy="48158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9255">
                  <a:extLst>
                    <a:ext uri="{9D8B030D-6E8A-4147-A177-3AD203B41FA5}">
                      <a16:colId xmlns:a16="http://schemas.microsoft.com/office/drawing/2014/main" val="1049637690"/>
                    </a:ext>
                  </a:extLst>
                </a:gridCol>
                <a:gridCol w="3000182">
                  <a:extLst>
                    <a:ext uri="{9D8B030D-6E8A-4147-A177-3AD203B41FA5}">
                      <a16:colId xmlns:a16="http://schemas.microsoft.com/office/drawing/2014/main" val="2203890872"/>
                    </a:ext>
                  </a:extLst>
                </a:gridCol>
                <a:gridCol w="3000182">
                  <a:extLst>
                    <a:ext uri="{9D8B030D-6E8A-4147-A177-3AD203B41FA5}">
                      <a16:colId xmlns:a16="http://schemas.microsoft.com/office/drawing/2014/main" val="1360431872"/>
                    </a:ext>
                  </a:extLst>
                </a:gridCol>
              </a:tblGrid>
              <a:tr h="237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Plonger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Nager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Sauter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265772"/>
                  </a:ext>
                </a:extLst>
              </a:tr>
              <a:tr h="2175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Se </a:t>
                      </a:r>
                      <a:r>
                        <a:rPr lang="fr-FR" sz="2200" dirty="0" smtClean="0">
                          <a:effectLst/>
                        </a:rPr>
                        <a:t>doucher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S’immerger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Flotter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331316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5" t="38844" r="6544" b="36856"/>
          <a:stretch>
            <a:fillRect/>
          </a:stretch>
        </p:blipFill>
        <p:spPr bwMode="auto">
          <a:xfrm>
            <a:off x="176033" y="336884"/>
            <a:ext cx="2015583" cy="143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5" t="10893" r="38435" b="51622"/>
          <a:stretch>
            <a:fillRect/>
          </a:stretch>
        </p:blipFill>
        <p:spPr bwMode="auto">
          <a:xfrm>
            <a:off x="9758361" y="394326"/>
            <a:ext cx="1659927" cy="177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177" y="402264"/>
            <a:ext cx="1598613" cy="12969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361" y="2571050"/>
            <a:ext cx="1882055" cy="14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100" y="394326"/>
            <a:ext cx="1714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  <p:grpSp>
        <p:nvGrpSpPr>
          <p:cNvPr id="3" name="Groupe 2"/>
          <p:cNvGrpSpPr/>
          <p:nvPr/>
        </p:nvGrpSpPr>
        <p:grpSpPr>
          <a:xfrm>
            <a:off x="2903621" y="336884"/>
            <a:ext cx="1937911" cy="1427748"/>
            <a:chOff x="2903621" y="336884"/>
            <a:chExt cx="1937911" cy="142774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224" t="11282" r="19145" b="65698"/>
            <a:stretch>
              <a:fillRect/>
            </a:stretch>
          </p:blipFill>
          <p:spPr bwMode="auto">
            <a:xfrm>
              <a:off x="2903621" y="336884"/>
              <a:ext cx="1937911" cy="142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à coins arrondis 1"/>
            <p:cNvSpPr/>
            <p:nvPr/>
          </p:nvSpPr>
          <p:spPr>
            <a:xfrm>
              <a:off x="3062514" y="638629"/>
              <a:ext cx="435429" cy="2467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990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4895 0.32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6875 0.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11172 0.6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5495 0.3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47135 0.64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46705 -0.01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9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3167"/>
              </p:ext>
            </p:extLst>
          </p:nvPr>
        </p:nvGraphicFramePr>
        <p:xfrm>
          <a:off x="484187" y="267287"/>
          <a:ext cx="7098299" cy="628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299">
                  <a:extLst>
                    <a:ext uri="{9D8B030D-6E8A-4147-A177-3AD203B41FA5}">
                      <a16:colId xmlns:a16="http://schemas.microsoft.com/office/drawing/2014/main" val="1845634845"/>
                    </a:ext>
                  </a:extLst>
                </a:gridCol>
              </a:tblGrid>
              <a:tr h="209608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Entrées dans l’eau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91069"/>
                  </a:ext>
                </a:extLst>
              </a:tr>
              <a:tr h="209608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Déplacements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81981"/>
                  </a:ext>
                </a:extLst>
              </a:tr>
              <a:tr h="2096086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Immersions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41172"/>
                  </a:ext>
                </a:extLst>
              </a:tr>
            </a:tbl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57257" r="4716" b="10019"/>
          <a:stretch>
            <a:fillRect/>
          </a:stretch>
        </p:blipFill>
        <p:spPr bwMode="auto">
          <a:xfrm>
            <a:off x="10396098" y="2775781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31" t="11188" r="50490" b="63808"/>
          <a:stretch>
            <a:fillRect/>
          </a:stretch>
        </p:blipFill>
        <p:spPr bwMode="auto">
          <a:xfrm>
            <a:off x="8692663" y="267287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0" t="10915" r="68135" b="62361"/>
          <a:stretch>
            <a:fillRect/>
          </a:stretch>
        </p:blipFill>
        <p:spPr bwMode="auto">
          <a:xfrm>
            <a:off x="10523332" y="4145329"/>
            <a:ext cx="15906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5" t="38844" r="6544" b="36856"/>
          <a:stretch>
            <a:fillRect/>
          </a:stretch>
        </p:blipFill>
        <p:spPr bwMode="auto">
          <a:xfrm>
            <a:off x="9660219" y="5541913"/>
            <a:ext cx="1590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5" t="10893" r="38435" b="51622"/>
          <a:stretch>
            <a:fillRect/>
          </a:stretch>
        </p:blipFill>
        <p:spPr bwMode="auto">
          <a:xfrm>
            <a:off x="8964894" y="2773339"/>
            <a:ext cx="13906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63" t="11188" r="4773" b="65936"/>
          <a:stretch>
            <a:fillRect/>
          </a:stretch>
        </p:blipFill>
        <p:spPr bwMode="auto">
          <a:xfrm>
            <a:off x="8987353" y="4269154"/>
            <a:ext cx="14954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88" r="76389" b="63808"/>
          <a:stretch>
            <a:fillRect/>
          </a:stretch>
        </p:blipFill>
        <p:spPr bwMode="auto">
          <a:xfrm>
            <a:off x="10302388" y="286337"/>
            <a:ext cx="15335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2" t="63742" r="38281" b="9528"/>
          <a:stretch>
            <a:fillRect/>
          </a:stretch>
        </p:blipFill>
        <p:spPr bwMode="auto">
          <a:xfrm>
            <a:off x="10426545" y="1499200"/>
            <a:ext cx="16002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5" t="53604" r="38435" b="10017"/>
          <a:stretch>
            <a:fillRect/>
          </a:stretch>
        </p:blipFill>
        <p:spPr bwMode="auto">
          <a:xfrm>
            <a:off x="8797106" y="1415928"/>
            <a:ext cx="13144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235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65443 0.3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21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59544 0.37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64896 0.5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80078 -0.1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3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292 0.29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41146 0.29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1094 -0.211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3112 -0.48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8255 -0.684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-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102" y="312057"/>
            <a:ext cx="8711265" cy="61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1748588" y="1941095"/>
            <a:ext cx="882317" cy="7539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943725" y="2510590"/>
            <a:ext cx="882317" cy="7539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138862" y="1820779"/>
            <a:ext cx="882317" cy="7539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350041" y="2935705"/>
            <a:ext cx="882317" cy="7539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54441" y="321403"/>
            <a:ext cx="186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empus Sans ITC" panose="04020404030D07020202" pitchFamily="82" charset="0"/>
              </a:rPr>
              <a:t>Kevin</a:t>
            </a:r>
            <a:endParaRPr lang="fr-FR" b="1" dirty="0">
              <a:latin typeface="Tempus Sans ITC" panose="04020404030D070202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78778" y="352181"/>
            <a:ext cx="186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empus Sans ITC" panose="04020404030D07020202" pitchFamily="82" charset="0"/>
              </a:rPr>
              <a:t>13 janvier 2019</a:t>
            </a:r>
            <a:endParaRPr lang="fr-FR" sz="14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3373970" y="436203"/>
            <a:ext cx="5165558" cy="6119840"/>
            <a:chOff x="545431" y="422349"/>
            <a:chExt cx="5165558" cy="611984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431" y="422349"/>
              <a:ext cx="5165558" cy="6119840"/>
            </a:xfrm>
            <a:prstGeom prst="rect">
              <a:avLst/>
            </a:prstGeom>
          </p:spPr>
        </p:pic>
        <p:sp>
          <p:nvSpPr>
            <p:cNvPr id="5" name="Rectangle à coins arrondis 4"/>
            <p:cNvSpPr/>
            <p:nvPr/>
          </p:nvSpPr>
          <p:spPr>
            <a:xfrm>
              <a:off x="1911927" y="1371600"/>
              <a:ext cx="3338946" cy="387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1911927" y="2092037"/>
              <a:ext cx="3338946" cy="387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911926" y="3139476"/>
              <a:ext cx="3532909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911926" y="3868261"/>
              <a:ext cx="3338946" cy="387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911925" y="4782661"/>
              <a:ext cx="3532909" cy="387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911925" y="5899373"/>
              <a:ext cx="3338946" cy="387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 rot="21091737">
            <a:off x="4958995" y="3367907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Yann</a:t>
            </a:r>
            <a:endParaRPr lang="fr-FR" sz="1200" b="1" dirty="0" smtClean="0"/>
          </a:p>
        </p:txBody>
      </p:sp>
      <p:sp>
        <p:nvSpPr>
          <p:cNvPr id="13" name="ZoneTexte 12"/>
          <p:cNvSpPr txBox="1"/>
          <p:nvPr/>
        </p:nvSpPr>
        <p:spPr>
          <a:xfrm rot="487475">
            <a:off x="5841755" y="3337214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Ali</a:t>
            </a:r>
            <a:endParaRPr lang="fr-FR" sz="1200" b="1" dirty="0" smtClean="0"/>
          </a:p>
        </p:txBody>
      </p:sp>
      <p:sp>
        <p:nvSpPr>
          <p:cNvPr id="14" name="ZoneTexte 13"/>
          <p:cNvSpPr txBox="1"/>
          <p:nvPr/>
        </p:nvSpPr>
        <p:spPr>
          <a:xfrm rot="21091737">
            <a:off x="6730411" y="4166536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Laura</a:t>
            </a:r>
            <a:endParaRPr lang="fr-FR" sz="1200" b="1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5975285" y="2117770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Eric</a:t>
            </a:r>
            <a:endParaRPr lang="fr-FR" sz="1200" b="1" dirty="0" smtClean="0"/>
          </a:p>
        </p:txBody>
      </p:sp>
      <p:sp>
        <p:nvSpPr>
          <p:cNvPr id="16" name="ZoneTexte 15"/>
          <p:cNvSpPr txBox="1"/>
          <p:nvPr/>
        </p:nvSpPr>
        <p:spPr>
          <a:xfrm rot="21330843">
            <a:off x="6661788" y="3445278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Karim</a:t>
            </a:r>
            <a:endParaRPr lang="fr-FR" sz="1200" b="1" dirty="0" smtClean="0"/>
          </a:p>
        </p:txBody>
      </p:sp>
      <p:sp>
        <p:nvSpPr>
          <p:cNvPr id="17" name="ZoneTexte 16"/>
          <p:cNvSpPr txBox="1"/>
          <p:nvPr/>
        </p:nvSpPr>
        <p:spPr>
          <a:xfrm rot="402915">
            <a:off x="7619259" y="4072138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Kevin</a:t>
            </a:r>
            <a:endParaRPr lang="fr-FR" sz="1200" b="1" dirty="0" smtClean="0"/>
          </a:p>
        </p:txBody>
      </p:sp>
      <p:sp>
        <p:nvSpPr>
          <p:cNvPr id="18" name="ZoneTexte 17"/>
          <p:cNvSpPr txBox="1"/>
          <p:nvPr/>
        </p:nvSpPr>
        <p:spPr>
          <a:xfrm rot="21091737">
            <a:off x="5785261" y="4060882"/>
            <a:ext cx="81847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Aurore</a:t>
            </a:r>
            <a:endParaRPr lang="fr-FR" sz="1200" b="1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4962017" y="4312811"/>
            <a:ext cx="64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Jean</a:t>
            </a:r>
            <a:endParaRPr lang="fr-FR" sz="1200" b="1" dirty="0" smtClean="0"/>
          </a:p>
        </p:txBody>
      </p:sp>
      <p:sp>
        <p:nvSpPr>
          <p:cNvPr id="20" name="ZoneTexte 19"/>
          <p:cNvSpPr txBox="1"/>
          <p:nvPr/>
        </p:nvSpPr>
        <p:spPr>
          <a:xfrm rot="21091737">
            <a:off x="4853041" y="3913346"/>
            <a:ext cx="73698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Adrien</a:t>
            </a:r>
            <a:endParaRPr lang="fr-FR" sz="1200" b="1" dirty="0" smtClean="0"/>
          </a:p>
        </p:txBody>
      </p:sp>
      <p:sp>
        <p:nvSpPr>
          <p:cNvPr id="21" name="ZoneTexte 20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251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200" y="422350"/>
            <a:ext cx="5164666" cy="61298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31" y="422349"/>
            <a:ext cx="5165558" cy="61198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168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82" y="204536"/>
            <a:ext cx="4892843" cy="63720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4536"/>
            <a:ext cx="4844716" cy="44042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573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51" r="3475" b="44702"/>
          <a:stretch/>
        </p:blipFill>
        <p:spPr bwMode="auto">
          <a:xfrm>
            <a:off x="0" y="1177636"/>
            <a:ext cx="601578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" t="55192" r="3625"/>
          <a:stretch/>
        </p:blipFill>
        <p:spPr bwMode="auto">
          <a:xfrm>
            <a:off x="6015789" y="2911630"/>
            <a:ext cx="5887453" cy="377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Ma 1</a:t>
            </a:r>
            <a:r>
              <a:rPr lang="fr-FR" b="1" baseline="30000" dirty="0" smtClean="0">
                <a:solidFill>
                  <a:srgbClr val="FF0000"/>
                </a:solidFill>
              </a:rPr>
              <a:t>ère</a:t>
            </a:r>
            <a:r>
              <a:rPr lang="fr-FR" b="1" dirty="0" smtClean="0">
                <a:solidFill>
                  <a:srgbClr val="FF0000"/>
                </a:solidFill>
              </a:rPr>
              <a:t> séance à la piscine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377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52" y="554183"/>
            <a:ext cx="11767960" cy="57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9988062" y="3826412"/>
            <a:ext cx="351692" cy="970671"/>
          </a:xfrm>
          <a:prstGeom prst="downArrow">
            <a:avLst>
              <a:gd name="adj1" fmla="val 18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6288259" y="3080826"/>
            <a:ext cx="1730326" cy="136456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480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00294"/>
              </p:ext>
            </p:extLst>
          </p:nvPr>
        </p:nvGraphicFramePr>
        <p:xfrm>
          <a:off x="743153" y="1059974"/>
          <a:ext cx="8858048" cy="49113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28567">
                  <a:extLst>
                    <a:ext uri="{9D8B030D-6E8A-4147-A177-3AD203B41FA5}">
                      <a16:colId xmlns:a16="http://schemas.microsoft.com/office/drawing/2014/main" val="2982646851"/>
                    </a:ext>
                  </a:extLst>
                </a:gridCol>
                <a:gridCol w="4429481">
                  <a:extLst>
                    <a:ext uri="{9D8B030D-6E8A-4147-A177-3AD203B41FA5}">
                      <a16:colId xmlns:a16="http://schemas.microsoft.com/office/drawing/2014/main" val="2972434421"/>
                    </a:ext>
                  </a:extLst>
                </a:gridCol>
              </a:tblGrid>
              <a:tr h="4911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On doit 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On ne doit pas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48879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517" y="1060449"/>
            <a:ext cx="1103301" cy="11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177" y="1059974"/>
            <a:ext cx="1102666" cy="110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01" t="37166" r="54424" b="38483"/>
          <a:stretch/>
        </p:blipFill>
        <p:spPr bwMode="auto">
          <a:xfrm>
            <a:off x="10908703" y="2523582"/>
            <a:ext cx="1211042" cy="10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9742225" y="2185193"/>
            <a:ext cx="1191490" cy="942110"/>
            <a:chOff x="9434305" y="2279072"/>
            <a:chExt cx="1191490" cy="94211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6" t="37166" r="76195" b="38836"/>
            <a:stretch/>
          </p:blipFill>
          <p:spPr bwMode="auto">
            <a:xfrm>
              <a:off x="9434305" y="2279072"/>
              <a:ext cx="1191490" cy="94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à coins arrondis 4"/>
            <p:cNvSpPr/>
            <p:nvPr/>
          </p:nvSpPr>
          <p:spPr>
            <a:xfrm>
              <a:off x="9677401" y="2436668"/>
              <a:ext cx="282285" cy="1350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0996063" y="704071"/>
            <a:ext cx="1136073" cy="930439"/>
            <a:chOff x="10703867" y="1059974"/>
            <a:chExt cx="1136073" cy="93043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89" t="10699" r="41660" b="65600"/>
            <a:stretch/>
          </p:blipFill>
          <p:spPr bwMode="auto">
            <a:xfrm>
              <a:off x="10703867" y="1059974"/>
              <a:ext cx="1136073" cy="93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à coins arrondis 18"/>
            <p:cNvSpPr/>
            <p:nvPr/>
          </p:nvSpPr>
          <p:spPr>
            <a:xfrm>
              <a:off x="11446179" y="1705840"/>
              <a:ext cx="282285" cy="1350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9688123" y="250684"/>
            <a:ext cx="1260763" cy="886691"/>
            <a:chOff x="9677401" y="173283"/>
            <a:chExt cx="1260763" cy="88669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38" t="12638" r="62978" b="64776"/>
            <a:stretch/>
          </p:blipFill>
          <p:spPr bwMode="auto">
            <a:xfrm>
              <a:off x="9677401" y="173283"/>
              <a:ext cx="1260763" cy="88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à coins arrondis 24"/>
            <p:cNvSpPr/>
            <p:nvPr/>
          </p:nvSpPr>
          <p:spPr>
            <a:xfrm>
              <a:off x="10559569" y="795747"/>
              <a:ext cx="288596" cy="1419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9633523" y="3393907"/>
            <a:ext cx="1163782" cy="1094509"/>
            <a:chOff x="8145832" y="221773"/>
            <a:chExt cx="1163782" cy="109450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5" t="63988" r="76455" b="8132"/>
            <a:stretch/>
          </p:blipFill>
          <p:spPr bwMode="auto">
            <a:xfrm>
              <a:off x="8145832" y="221773"/>
              <a:ext cx="1163782" cy="109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à coins arrondis 26"/>
            <p:cNvSpPr/>
            <p:nvPr/>
          </p:nvSpPr>
          <p:spPr>
            <a:xfrm>
              <a:off x="8244931" y="276218"/>
              <a:ext cx="288596" cy="1419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9710218" y="1253422"/>
            <a:ext cx="1191492" cy="949036"/>
            <a:chOff x="9434306" y="1136789"/>
            <a:chExt cx="1191492" cy="94903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095" t="10699" r="18617" b="65127"/>
            <a:stretch/>
          </p:blipFill>
          <p:spPr bwMode="auto">
            <a:xfrm>
              <a:off x="9434306" y="1136789"/>
              <a:ext cx="1191492" cy="949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9533103" y="1367209"/>
              <a:ext cx="288596" cy="14195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9765636" y="4525772"/>
            <a:ext cx="1080655" cy="1025236"/>
            <a:chOff x="11111345" y="102066"/>
            <a:chExt cx="1080655" cy="102523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900" t="35403" r="10885" b="38482"/>
            <a:stretch/>
          </p:blipFill>
          <p:spPr bwMode="auto">
            <a:xfrm>
              <a:off x="11111345" y="102066"/>
              <a:ext cx="1080655" cy="102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à coins arrondis 30"/>
            <p:cNvSpPr/>
            <p:nvPr/>
          </p:nvSpPr>
          <p:spPr>
            <a:xfrm>
              <a:off x="11446179" y="790399"/>
              <a:ext cx="374153" cy="16578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3" name="Picture 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0770" y="4967535"/>
            <a:ext cx="1106658" cy="1003774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892" y="5588364"/>
            <a:ext cx="1112187" cy="1180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343287" y="300580"/>
            <a:ext cx="10515600" cy="6190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d’or et d’hygiène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22" t="67802" r="8293" b="11575"/>
          <a:stretch/>
        </p:blipFill>
        <p:spPr bwMode="auto">
          <a:xfrm>
            <a:off x="11186088" y="3825029"/>
            <a:ext cx="849924" cy="9762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210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37395 0.2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47214 0.3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7375 0.163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26119 0.221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83346 0.1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14492 -0.29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66888 0.05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16406 -0.25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25273 -0.11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73125 -0.133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716502" y="-1779731"/>
            <a:ext cx="6858000" cy="104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193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716502" y="-1779731"/>
            <a:ext cx="6858000" cy="104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327400" y="2590800"/>
            <a:ext cx="6477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6057900" y="4940300"/>
            <a:ext cx="812800" cy="1041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191000" y="4616450"/>
            <a:ext cx="825500" cy="1009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299416" y="1708150"/>
            <a:ext cx="876300" cy="882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058503" y="3876260"/>
            <a:ext cx="813906" cy="864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819713" y="3552410"/>
            <a:ext cx="6477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962817" y="3660083"/>
            <a:ext cx="986941" cy="1080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16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4641"/>
            <a:ext cx="10515600" cy="71169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Les règles d’or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83870"/>
            <a:ext cx="106333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ne doit pas courir</a:t>
            </a:r>
            <a:endParaRPr lang="fr-FR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doit sortir de l’eau au coup de sifflet</a:t>
            </a:r>
            <a:endParaRPr lang="fr-FR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ne doit pas pousser</a:t>
            </a:r>
            <a:endParaRPr lang="fr-FR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ne doit pas aller sous les tapis</a:t>
            </a:r>
            <a:endParaRPr lang="fr-FR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fr-F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ne doit pas couler un camarade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4" t="63184" r="75858" b="8133"/>
          <a:stretch/>
        </p:blipFill>
        <p:spPr bwMode="auto">
          <a:xfrm>
            <a:off x="9867900" y="4912602"/>
            <a:ext cx="1603664" cy="13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20" t="10699" r="41568" b="64541"/>
          <a:stretch/>
        </p:blipFill>
        <p:spPr bwMode="auto">
          <a:xfrm>
            <a:off x="8027204" y="4201358"/>
            <a:ext cx="1600841" cy="13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6" t="5705" r="4546"/>
          <a:stretch>
            <a:fillRect/>
          </a:stretch>
        </p:blipFill>
        <p:spPr bwMode="auto">
          <a:xfrm>
            <a:off x="9985664" y="2742520"/>
            <a:ext cx="14859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03"/>
          <a:stretch/>
        </p:blipFill>
        <p:spPr bwMode="auto">
          <a:xfrm>
            <a:off x="9867900" y="802106"/>
            <a:ext cx="1414389" cy="1181764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grpSp>
        <p:nvGrpSpPr>
          <p:cNvPr id="14" name="Groupe 13"/>
          <p:cNvGrpSpPr/>
          <p:nvPr/>
        </p:nvGrpSpPr>
        <p:grpSpPr>
          <a:xfrm>
            <a:off x="7082971" y="1263205"/>
            <a:ext cx="1599150" cy="1219606"/>
            <a:chOff x="3164114" y="1066338"/>
            <a:chExt cx="1732722" cy="1314411"/>
          </a:xfrm>
        </p:grpSpPr>
        <p:grpSp>
          <p:nvGrpSpPr>
            <p:cNvPr id="11" name="Groupe 10"/>
            <p:cNvGrpSpPr/>
            <p:nvPr/>
          </p:nvGrpSpPr>
          <p:grpSpPr>
            <a:xfrm>
              <a:off x="3164114" y="1066338"/>
              <a:ext cx="1732722" cy="1314411"/>
              <a:chOff x="3112032" y="991240"/>
              <a:chExt cx="1784804" cy="1389510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3112032" y="991240"/>
                <a:ext cx="1690167" cy="1389510"/>
                <a:chOff x="4802521" y="1367758"/>
                <a:chExt cx="1652068" cy="1389510"/>
              </a:xfrm>
            </p:grpSpPr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02521" y="1367758"/>
                  <a:ext cx="1652068" cy="138951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5" name="Rectangle à coins arrondis 4"/>
                <p:cNvSpPr/>
                <p:nvPr/>
              </p:nvSpPr>
              <p:spPr>
                <a:xfrm>
                  <a:off x="5832182" y="1775012"/>
                  <a:ext cx="345781" cy="530198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3" name="Image 12" descr="Résultat de recherche d'images pour &quot;sifflet bonhomme&quot;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8917" y="1198851"/>
                <a:ext cx="787919" cy="8234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Flèche vers le bas 8"/>
            <p:cNvSpPr/>
            <p:nvPr/>
          </p:nvSpPr>
          <p:spPr>
            <a:xfrm rot="7423280">
              <a:off x="3406513" y="1114263"/>
              <a:ext cx="291993" cy="468726"/>
            </a:xfrm>
            <a:prstGeom prst="downArrow">
              <a:avLst>
                <a:gd name="adj1" fmla="val 35465"/>
                <a:gd name="adj2" fmla="val 5304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72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35648 L -0.06849 -0.05185 C -0.08281 0.0169 -0.10417 0.05394 -0.12669 0.05394 C -0.15221 0.05394 -0.17266 0.0169 -0.18698 -0.05185 L -0.25534 -0.3564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36615 0.40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22848 L -0.06446 0.09861 C -0.07761 0.06945 -0.09779 0.05394 -0.11875 0.05394 C -0.14284 0.05394 -0.16211 0.06945 -0.17539 0.09861 L -0.23946 0.2284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3032 L -0.05495 0.03218 C -0.06654 0.03241 -0.08437 0.03542 -0.1026 0.03935 C -0.12318 0.04375 -0.13997 0.04838 -0.15143 0.05324 L -0.20599 0.07593 " pathEditMode="relative" rAng="2118000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0834 0.2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33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Je nomme les matériels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215" y="3358726"/>
            <a:ext cx="1414857" cy="12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19" y="3585436"/>
            <a:ext cx="2088430" cy="10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910" y="1551402"/>
            <a:ext cx="2364989" cy="14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524" y="1336734"/>
            <a:ext cx="1839887" cy="1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000" y="3667044"/>
            <a:ext cx="743724" cy="10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981" y="5311767"/>
            <a:ext cx="1789688" cy="9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154" y="1551402"/>
            <a:ext cx="1587865" cy="18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927" y="1495444"/>
            <a:ext cx="1818678" cy="13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81002" y="1579789"/>
            <a:ext cx="1847667" cy="1221075"/>
            <a:chOff x="1719289" y="3261061"/>
            <a:chExt cx="3775315" cy="28612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289" y="3290810"/>
              <a:ext cx="3775315" cy="283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193175" y="3261061"/>
              <a:ext cx="185604" cy="12584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309991" y="2850538"/>
            <a:ext cx="1818678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809523" y="2917844"/>
            <a:ext cx="1839887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209927" y="2882239"/>
            <a:ext cx="1818678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65304" y="4677115"/>
            <a:ext cx="1818678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460297" y="2953450"/>
            <a:ext cx="2353602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516115" y="3358726"/>
            <a:ext cx="1592904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09523" y="4677115"/>
            <a:ext cx="1818678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66371" y="4718722"/>
            <a:ext cx="1818678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5289" y="6263237"/>
            <a:ext cx="1818678" cy="50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995060" y="4773983"/>
            <a:ext cx="17278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ligne d’eau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995059" y="5348510"/>
            <a:ext cx="172785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perche oblique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967714" y="4763784"/>
            <a:ext cx="17278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plot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88258" y="5817041"/>
            <a:ext cx="172785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perche verticale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785481" y="5817041"/>
            <a:ext cx="172785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cage à écureuils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938996" y="5970929"/>
            <a:ext cx="17278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échelle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938997" y="5371547"/>
            <a:ext cx="17278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tapis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945294" y="4164402"/>
            <a:ext cx="17278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frite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047581" y="4146402"/>
            <a:ext cx="17278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cerceau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5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6198 0.3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22083 -0.26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61003 -0.08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8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1524 -0.18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7799 0.088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78907 -0.26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3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58008 -0.360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323 -0.419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13724 -0.36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du bassin découverte/référence/bilan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82133"/>
            <a:ext cx="7710011" cy="56990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97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74" y="885371"/>
            <a:ext cx="7799267" cy="575733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38200" y="365126"/>
            <a:ext cx="10515600" cy="617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du bassin Structuration 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5459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IEN MEYZIEU DECINES – Cahier du nageur TNI – mai 2019</a:t>
            </a:r>
            <a:r>
              <a:rPr lang="fr-FR" sz="1200" dirty="0"/>
              <a:t> – </a:t>
            </a:r>
            <a:r>
              <a:rPr lang="fr-FR" sz="1200" dirty="0" smtClean="0"/>
              <a:t> Réalisation </a:t>
            </a:r>
            <a:r>
              <a:rPr lang="fr-FR" sz="1200" dirty="0"/>
              <a:t>: F. DELAY-GOYET CPC </a:t>
            </a:r>
            <a:r>
              <a:rPr lang="fr-FR" sz="1200" dirty="0" smtClean="0"/>
              <a:t>EPS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411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894</Words>
  <Application>Microsoft Office PowerPoint</Application>
  <PresentationFormat>Grand écran</PresentationFormat>
  <Paragraphs>153</Paragraphs>
  <Slides>20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Tempus Sans ITC</vt:lpstr>
      <vt:lpstr>Times New Roman</vt:lpstr>
      <vt:lpstr>Thème Office</vt:lpstr>
      <vt:lpstr>Natation CP Décines – Activités à mener au TNI</vt:lpstr>
      <vt:lpstr>Ma 1ère séance à la piscine</vt:lpstr>
      <vt:lpstr>Les règles d’or et d’hygiène</vt:lpstr>
      <vt:lpstr>Présentation PowerPoint</vt:lpstr>
      <vt:lpstr>Présentation PowerPoint</vt:lpstr>
      <vt:lpstr>Les règles d’or</vt:lpstr>
      <vt:lpstr>Je nomme les matériels</vt:lpstr>
      <vt:lpstr>Plan du bassin découverte/référence/bilan</vt:lpstr>
      <vt:lpstr>Présentation PowerPoint</vt:lpstr>
      <vt:lpstr>Présentation PowerPoint</vt:lpstr>
      <vt:lpstr>Ecriture/oral : je raconte ma séance de piscine </vt:lpstr>
      <vt:lpstr>Ecriture : des outils pour écrire</vt:lpstr>
      <vt:lpstr>Ecriture : des outils pour écrire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 DELAY GOYET</dc:creator>
  <cp:lastModifiedBy>F DELAY GOYET</cp:lastModifiedBy>
  <cp:revision>42</cp:revision>
  <dcterms:created xsi:type="dcterms:W3CDTF">2019-03-29T14:49:10Z</dcterms:created>
  <dcterms:modified xsi:type="dcterms:W3CDTF">2019-05-02T14:45:00Z</dcterms:modified>
</cp:coreProperties>
</file>