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1F-63A9-4A9C-A294-65279E60DCDB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3355-B483-43CA-9EFD-545B974C6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16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1F-63A9-4A9C-A294-65279E60DCDB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3355-B483-43CA-9EFD-545B974C6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8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1F-63A9-4A9C-A294-65279E60DCDB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3355-B483-43CA-9EFD-545B974C6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3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1F-63A9-4A9C-A294-65279E60DCDB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3355-B483-43CA-9EFD-545B974C6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83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1F-63A9-4A9C-A294-65279E60DCDB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3355-B483-43CA-9EFD-545B974C6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1F-63A9-4A9C-A294-65279E60DCDB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3355-B483-43CA-9EFD-545B974C6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78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1F-63A9-4A9C-A294-65279E60DCDB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3355-B483-43CA-9EFD-545B974C6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8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1F-63A9-4A9C-A294-65279E60DCDB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3355-B483-43CA-9EFD-545B974C6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77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1F-63A9-4A9C-A294-65279E60DCDB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3355-B483-43CA-9EFD-545B974C6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7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1F-63A9-4A9C-A294-65279E60DCDB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3355-B483-43CA-9EFD-545B974C6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12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1F-63A9-4A9C-A294-65279E60DCDB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3355-B483-43CA-9EFD-545B974C6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01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F71F-63A9-4A9C-A294-65279E60DCDB}" type="datetimeFigureOut">
              <a:rPr lang="fr-FR" smtClean="0"/>
              <a:t>12/03/2018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3355-B483-43CA-9EFD-545B974C6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62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BtPm6kX-8Zc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79" y="1342482"/>
            <a:ext cx="8629975" cy="42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4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97" y="970535"/>
            <a:ext cx="11247620" cy="17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7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6313651" y="614097"/>
            <a:ext cx="4219072" cy="2537512"/>
            <a:chOff x="5348188" y="1344677"/>
            <a:chExt cx="4469579" cy="2895818"/>
          </a:xfrm>
        </p:grpSpPr>
        <p:grpSp>
          <p:nvGrpSpPr>
            <p:cNvPr id="3" name="Groupe 2"/>
            <p:cNvGrpSpPr/>
            <p:nvPr/>
          </p:nvGrpSpPr>
          <p:grpSpPr>
            <a:xfrm>
              <a:off x="5348188" y="1344677"/>
              <a:ext cx="4469579" cy="2895818"/>
              <a:chOff x="5556737" y="2127740"/>
              <a:chExt cx="4780733" cy="2895818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/>
              <a:srcRect l="10035" t="20193" r="8113" b="13702"/>
              <a:stretch/>
            </p:blipFill>
            <p:spPr>
              <a:xfrm>
                <a:off x="5556737" y="2127740"/>
                <a:ext cx="4780733" cy="2895818"/>
              </a:xfrm>
              <a:prstGeom prst="rect">
                <a:avLst/>
              </a:prstGeom>
            </p:spPr>
          </p:pic>
          <p:sp>
            <p:nvSpPr>
              <p:cNvPr id="6" name="Rectangle à coins arrondis 5"/>
              <p:cNvSpPr/>
              <p:nvPr/>
            </p:nvSpPr>
            <p:spPr>
              <a:xfrm>
                <a:off x="9332843" y="3806686"/>
                <a:ext cx="1004627" cy="407504"/>
              </a:xfrm>
              <a:prstGeom prst="roundRect">
                <a:avLst/>
              </a:prstGeom>
              <a:solidFill>
                <a:srgbClr val="E0D7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4" name="Connecteur droit avec flèche 3"/>
            <p:cNvCxnSpPr/>
            <p:nvPr/>
          </p:nvCxnSpPr>
          <p:spPr>
            <a:xfrm>
              <a:off x="6079958" y="1668380"/>
              <a:ext cx="625642" cy="8020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1784957" y="614097"/>
            <a:ext cx="4022022" cy="2563817"/>
            <a:chOff x="453725" y="1318372"/>
            <a:chExt cx="4578787" cy="289581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/>
            <a:srcRect t="23318" r="24159" b="15385"/>
            <a:stretch/>
          </p:blipFill>
          <p:spPr>
            <a:xfrm>
              <a:off x="453725" y="1318372"/>
              <a:ext cx="4578787" cy="2895818"/>
            </a:xfrm>
            <a:prstGeom prst="rect">
              <a:avLst/>
            </a:prstGeom>
          </p:spPr>
        </p:pic>
        <p:cxnSp>
          <p:nvCxnSpPr>
            <p:cNvPr id="9" name="Connecteur droit avec flèche 8"/>
            <p:cNvCxnSpPr/>
            <p:nvPr/>
          </p:nvCxnSpPr>
          <p:spPr>
            <a:xfrm>
              <a:off x="1456519" y="1546061"/>
              <a:ext cx="665747" cy="20252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1784958" y="3235188"/>
            <a:ext cx="4022022" cy="2918537"/>
            <a:chOff x="453725" y="4507832"/>
            <a:chExt cx="4337535" cy="306179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/>
            <a:srcRect t="12555" r="24506" b="16392"/>
            <a:stretch/>
          </p:blipFill>
          <p:spPr>
            <a:xfrm>
              <a:off x="453725" y="4507832"/>
              <a:ext cx="4337535" cy="3061790"/>
            </a:xfrm>
            <a:prstGeom prst="rect">
              <a:avLst/>
            </a:prstGeom>
          </p:spPr>
        </p:pic>
        <p:cxnSp>
          <p:nvCxnSpPr>
            <p:cNvPr id="12" name="Connecteur droit avec flèche 11"/>
            <p:cNvCxnSpPr/>
            <p:nvPr/>
          </p:nvCxnSpPr>
          <p:spPr>
            <a:xfrm flipV="1">
              <a:off x="1720499" y="4896420"/>
              <a:ext cx="803533" cy="120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6313651" y="3326964"/>
            <a:ext cx="4219072" cy="2826761"/>
            <a:chOff x="6242973" y="4507831"/>
            <a:chExt cx="3867850" cy="267903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5"/>
            <a:srcRect t="14309" r="24013" b="15516"/>
            <a:stretch/>
          </p:blipFill>
          <p:spPr>
            <a:xfrm>
              <a:off x="6242973" y="4507831"/>
              <a:ext cx="3867850" cy="2679031"/>
            </a:xfrm>
            <a:prstGeom prst="rect">
              <a:avLst/>
            </a:prstGeom>
          </p:spPr>
        </p:pic>
        <p:cxnSp>
          <p:nvCxnSpPr>
            <p:cNvPr id="15" name="Connecteur droit avec flèche 14"/>
            <p:cNvCxnSpPr/>
            <p:nvPr/>
          </p:nvCxnSpPr>
          <p:spPr>
            <a:xfrm>
              <a:off x="7091956" y="5104425"/>
              <a:ext cx="656381" cy="36593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avec flèche vers le bas 15"/>
          <p:cNvSpPr/>
          <p:nvPr/>
        </p:nvSpPr>
        <p:spPr>
          <a:xfrm>
            <a:off x="3609512" y="606500"/>
            <a:ext cx="2197467" cy="6527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Prendre de la vitesse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avec flèche vers le bas 16"/>
          <p:cNvSpPr/>
          <p:nvPr/>
        </p:nvSpPr>
        <p:spPr>
          <a:xfrm>
            <a:off x="7685369" y="613278"/>
            <a:ext cx="2835630" cy="72957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Enchaîner course et saut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avec flèche vers le bas 17"/>
          <p:cNvSpPr/>
          <p:nvPr/>
        </p:nvSpPr>
        <p:spPr>
          <a:xfrm>
            <a:off x="4417285" y="2960588"/>
            <a:ext cx="3286059" cy="85520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Orienter le saut vers </a:t>
            </a:r>
            <a:r>
              <a:rPr lang="fr-FR" sz="1600" b="1" dirty="0" smtClean="0">
                <a:solidFill>
                  <a:schemeClr val="tx1"/>
                </a:solidFill>
              </a:rPr>
              <a:t>le haut</a:t>
            </a:r>
            <a:r>
              <a:rPr lang="fr-FR" sz="1600" b="1" dirty="0">
                <a:solidFill>
                  <a:schemeClr val="tx1"/>
                </a:solidFill>
              </a:rPr>
              <a:t>, vers </a:t>
            </a:r>
            <a:r>
              <a:rPr lang="fr-FR" sz="1600" b="1" dirty="0" smtClean="0">
                <a:solidFill>
                  <a:schemeClr val="tx1"/>
                </a:solidFill>
              </a:rPr>
              <a:t>l'avant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8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151863" y="2221823"/>
            <a:ext cx="3201043" cy="20114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fr-FR" dirty="0" smtClean="0">
                <a:solidFill>
                  <a:schemeClr val="tx1"/>
                </a:solidFill>
              </a:rPr>
              <a:t>- Accélérer sa course jusqu‘à l’impulsion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Prendre son impulsion </a:t>
            </a:r>
            <a:r>
              <a:rPr lang="fr-FR" dirty="0" smtClean="0">
                <a:solidFill>
                  <a:schemeClr val="tx1"/>
                </a:solidFill>
              </a:rPr>
              <a:t>dans une </a:t>
            </a:r>
            <a:r>
              <a:rPr lang="fr-FR" dirty="0">
                <a:solidFill>
                  <a:schemeClr val="tx1"/>
                </a:solidFill>
              </a:rPr>
              <a:t>zone </a:t>
            </a:r>
            <a:r>
              <a:rPr lang="fr-FR" dirty="0" smtClean="0">
                <a:solidFill>
                  <a:schemeClr val="tx1"/>
                </a:solidFill>
              </a:rPr>
              <a:t>précise</a:t>
            </a:r>
            <a:endParaRPr lang="fr-F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chemeClr val="tx1"/>
                </a:solidFill>
              </a:rPr>
              <a:t>- Trouver des repères pour organiser son élan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avec flèche vers le bas 2"/>
          <p:cNvSpPr/>
          <p:nvPr/>
        </p:nvSpPr>
        <p:spPr>
          <a:xfrm>
            <a:off x="1151865" y="1054327"/>
            <a:ext cx="3201042" cy="94321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Prendre de la vitesse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4895220" y="1034202"/>
            <a:ext cx="2835630" cy="1187621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Enchaîner course et saut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895219" y="2221823"/>
            <a:ext cx="2835630" cy="13222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Réduire l’amplitude des foulées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Ne pas trop ralentir avant le saut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8273162" y="1034202"/>
            <a:ext cx="3286059" cy="1710413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Orienter le saut vers </a:t>
            </a:r>
            <a:r>
              <a:rPr lang="fr-FR" sz="2400" b="1" dirty="0" smtClean="0">
                <a:solidFill>
                  <a:schemeClr val="tx1"/>
                </a:solidFill>
              </a:rPr>
              <a:t>le haut</a:t>
            </a:r>
            <a:r>
              <a:rPr lang="fr-FR" sz="2400" b="1" dirty="0">
                <a:solidFill>
                  <a:schemeClr val="tx1"/>
                </a:solidFill>
              </a:rPr>
              <a:t>, vers </a:t>
            </a:r>
            <a:r>
              <a:rPr lang="fr-FR" sz="2400" b="1" dirty="0" smtClean="0">
                <a:solidFill>
                  <a:schemeClr val="tx1"/>
                </a:solidFill>
              </a:rPr>
              <a:t>l'avant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273162" y="2764739"/>
            <a:ext cx="3286059" cy="20302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Pousser </a:t>
            </a:r>
            <a:r>
              <a:rPr lang="fr-FR" dirty="0">
                <a:solidFill>
                  <a:schemeClr val="tx1"/>
                </a:solidFill>
              </a:rPr>
              <a:t>complètement avec la </a:t>
            </a:r>
            <a:r>
              <a:rPr lang="fr-FR" dirty="0" smtClean="0">
                <a:solidFill>
                  <a:schemeClr val="tx1"/>
                </a:solidFill>
              </a:rPr>
              <a:t>jambe d’appel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Pousser devant et vers le haut</a:t>
            </a:r>
            <a:endParaRPr lang="fr-F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chemeClr val="tx1"/>
                </a:solidFill>
              </a:rPr>
              <a:t>- Utiliser </a:t>
            </a:r>
            <a:r>
              <a:rPr lang="fr-FR" dirty="0">
                <a:solidFill>
                  <a:schemeClr val="tx1"/>
                </a:solidFill>
              </a:rPr>
              <a:t>les </a:t>
            </a:r>
            <a:r>
              <a:rPr lang="fr-FR" dirty="0" smtClean="0">
                <a:solidFill>
                  <a:schemeClr val="tx1"/>
                </a:solidFill>
              </a:rPr>
              <a:t>bras pour </a:t>
            </a:r>
            <a:r>
              <a:rPr lang="fr-FR" dirty="0">
                <a:solidFill>
                  <a:schemeClr val="tx1"/>
                </a:solidFill>
              </a:rPr>
              <a:t>se </a:t>
            </a:r>
            <a:r>
              <a:rPr lang="fr-FR" dirty="0" smtClean="0">
                <a:solidFill>
                  <a:schemeClr val="tx1"/>
                </a:solidFill>
              </a:rPr>
              <a:t> propulser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0697" y="5088413"/>
            <a:ext cx="9627063" cy="6650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solidFill>
                  <a:schemeClr val="tx1"/>
                </a:solidFill>
              </a:rPr>
              <a:t>Regard vers le bas (départ course) puis devant, puis loin et haut (impulsion)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18384" r="11260" b="18788"/>
          <a:stretch/>
        </p:blipFill>
        <p:spPr>
          <a:xfrm flipH="1">
            <a:off x="1047618" y="5122362"/>
            <a:ext cx="852845" cy="597119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07013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9" y="855487"/>
            <a:ext cx="10899607" cy="21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8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96" y="1139252"/>
            <a:ext cx="10729890" cy="18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65" y="839449"/>
            <a:ext cx="10729890" cy="22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66" y="1019331"/>
            <a:ext cx="10729890" cy="17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5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16" y="1124262"/>
            <a:ext cx="10729890" cy="18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74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776" t="10055" r="3766" b="14904"/>
          <a:stretch/>
        </p:blipFill>
        <p:spPr>
          <a:xfrm>
            <a:off x="755681" y="3000021"/>
            <a:ext cx="2665708" cy="16327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8634" t="6932" r="15242" b="13427"/>
          <a:stretch/>
        </p:blipFill>
        <p:spPr>
          <a:xfrm>
            <a:off x="4627972" y="2746528"/>
            <a:ext cx="2913680" cy="21397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3684" t="6037" r="7298" b="7703"/>
          <a:stretch/>
        </p:blipFill>
        <p:spPr>
          <a:xfrm>
            <a:off x="8748235" y="2949760"/>
            <a:ext cx="3338055" cy="19365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586346" y="1360505"/>
            <a:ext cx="2696705" cy="1503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TRANSLATION </a:t>
            </a:r>
          </a:p>
          <a:p>
            <a:pPr algn="ctr"/>
            <a:r>
              <a:rPr lang="fr-FR" b="1" dirty="0" smtClean="0"/>
              <a:t>EN POUSSEE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08305" y="1360505"/>
            <a:ext cx="2696705" cy="15033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TRANSLATION 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A BRAS CASSE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867867" y="1384828"/>
            <a:ext cx="2696705" cy="1503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ROTATION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76494" y="4768947"/>
            <a:ext cx="266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Vortex, balle en mousse, javelot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43020" y="4890087"/>
            <a:ext cx="26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Poids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084408" y="4947856"/>
            <a:ext cx="266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Cerceaux, frisbee, disque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493913" y="1099617"/>
            <a:ext cx="3223647" cy="46184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095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4184" r="43089" b="12740"/>
          <a:stretch/>
        </p:blipFill>
        <p:spPr>
          <a:xfrm>
            <a:off x="861722" y="2188028"/>
            <a:ext cx="3530557" cy="34000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0216" t="16586" r="40926" b="12740"/>
          <a:stretch/>
        </p:blipFill>
        <p:spPr>
          <a:xfrm>
            <a:off x="4768759" y="2187348"/>
            <a:ext cx="3140443" cy="34069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0577" t="14423" r="37681" b="13702"/>
          <a:stretch/>
        </p:blipFill>
        <p:spPr>
          <a:xfrm>
            <a:off x="8290776" y="2188028"/>
            <a:ext cx="3263614" cy="34000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6003" y="5719624"/>
            <a:ext cx="3753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https://youtu.be/BtPm6kX-8Zc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5821750" y="5176253"/>
            <a:ext cx="1164327" cy="396778"/>
          </a:xfrm>
          <a:prstGeom prst="rightArrow">
            <a:avLst>
              <a:gd name="adj1" fmla="val 17486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61722" y="4107716"/>
            <a:ext cx="1445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Pied opposé au bras dans le cerceau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4800" y="4032852"/>
            <a:ext cx="1520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Transfert du poids du corps sur la jambe AV</a:t>
            </a:r>
          </a:p>
        </p:txBody>
      </p:sp>
      <p:sp>
        <p:nvSpPr>
          <p:cNvPr id="9" name="Rectangle 8"/>
          <p:cNvSpPr/>
          <p:nvPr/>
        </p:nvSpPr>
        <p:spPr>
          <a:xfrm>
            <a:off x="8285682" y="2187348"/>
            <a:ext cx="1642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Bras lanceur </a:t>
            </a:r>
            <a:r>
              <a:rPr lang="fr-FR" dirty="0" smtClean="0">
                <a:solidFill>
                  <a:schemeClr val="bg1"/>
                </a:solidFill>
              </a:rPr>
              <a:t>tendu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8759" y="2207283"/>
            <a:ext cx="1642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Bras lanceur </a:t>
            </a:r>
            <a:r>
              <a:rPr lang="fr-FR" dirty="0" smtClean="0">
                <a:solidFill>
                  <a:schemeClr val="bg1"/>
                </a:solidFill>
              </a:rPr>
              <a:t>plié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722" y="2187348"/>
            <a:ext cx="1642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Bras lanceur </a:t>
            </a:r>
            <a:r>
              <a:rPr lang="fr-FR" dirty="0" smtClean="0">
                <a:solidFill>
                  <a:schemeClr val="bg1"/>
                </a:solidFill>
              </a:rPr>
              <a:t>tendu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60132" y="3169922"/>
            <a:ext cx="1642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Épaules parallèles au lancer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5353" y="3103233"/>
            <a:ext cx="1642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Rotation du buste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Flèche courbée vers le haut 13"/>
          <p:cNvSpPr/>
          <p:nvPr/>
        </p:nvSpPr>
        <p:spPr>
          <a:xfrm>
            <a:off x="5895634" y="3707548"/>
            <a:ext cx="1164327" cy="325304"/>
          </a:xfrm>
          <a:prstGeom prst="curvedUpArrow">
            <a:avLst>
              <a:gd name="adj1" fmla="val 25000"/>
              <a:gd name="adj2" fmla="val 7265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2279642" y="5243118"/>
            <a:ext cx="371126" cy="34498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>
            <a:off x="10172250" y="5202151"/>
            <a:ext cx="371126" cy="34498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307736" y="2207283"/>
            <a:ext cx="1225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Bras </a:t>
            </a:r>
            <a:r>
              <a:rPr lang="fr-FR" dirty="0" smtClean="0">
                <a:solidFill>
                  <a:schemeClr val="bg1"/>
                </a:solidFill>
              </a:rPr>
              <a:t>« viseur »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2645427" y="2550898"/>
            <a:ext cx="521048" cy="2827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6406688" y="2510513"/>
            <a:ext cx="492813" cy="195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0357813" y="2510513"/>
            <a:ext cx="598658" cy="141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avec flèche vers le bas 20"/>
          <p:cNvSpPr/>
          <p:nvPr/>
        </p:nvSpPr>
        <p:spPr>
          <a:xfrm>
            <a:off x="1460508" y="1619047"/>
            <a:ext cx="2369127" cy="576492"/>
          </a:xfrm>
          <a:prstGeom prst="downArrowCallo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Se servir de ses bras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avec flèche vers le bas 21"/>
          <p:cNvSpPr/>
          <p:nvPr/>
        </p:nvSpPr>
        <p:spPr>
          <a:xfrm>
            <a:off x="5154416" y="1596944"/>
            <a:ext cx="2369127" cy="576493"/>
          </a:xfrm>
          <a:prstGeom prst="downArrowCallo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Se servir de ses épaules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avec flèche vers le bas 22"/>
          <p:cNvSpPr/>
          <p:nvPr/>
        </p:nvSpPr>
        <p:spPr>
          <a:xfrm>
            <a:off x="5154416" y="976350"/>
            <a:ext cx="2369127" cy="576493"/>
          </a:xfrm>
          <a:prstGeom prst="downArrowCallo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Se servir de ses jambes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avec flèche vers le bas 23"/>
          <p:cNvSpPr/>
          <p:nvPr/>
        </p:nvSpPr>
        <p:spPr>
          <a:xfrm>
            <a:off x="8748301" y="1454271"/>
            <a:ext cx="2369127" cy="744847"/>
          </a:xfrm>
          <a:prstGeom prst="downArrowCallo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Lancer haut 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(mais pas trop)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2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76" y="721399"/>
            <a:ext cx="7480440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55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988194" y="2602599"/>
            <a:ext cx="2369127" cy="1030281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Bras tendu, puis plié, puis tendu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Bras « viseur »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avec flèche vers le bas 2"/>
          <p:cNvSpPr/>
          <p:nvPr/>
        </p:nvSpPr>
        <p:spPr>
          <a:xfrm>
            <a:off x="988194" y="1435104"/>
            <a:ext cx="2369127" cy="1147370"/>
          </a:xfrm>
          <a:prstGeom prst="downArrowCallo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Se servir de ses bras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3694361" y="1414979"/>
            <a:ext cx="2369127" cy="1147371"/>
          </a:xfrm>
          <a:prstGeom prst="downArrowCallo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Se servir de ses épaules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694361" y="2582475"/>
            <a:ext cx="2369127" cy="2216638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Rotation des épaules pour ajouter de la vitesse au lancer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Partir de profil puis se tourner pour lancer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6373359" y="1414978"/>
            <a:ext cx="2369127" cy="1147371"/>
          </a:xfrm>
          <a:prstGeom prst="downArrowCallo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Se servir de ses jambes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400528" y="2582475"/>
            <a:ext cx="2341958" cy="2428255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Courir quelques mètres, vortex au dessus de l’épaule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Appuyer </a:t>
            </a:r>
            <a:r>
              <a:rPr lang="fr-FR" dirty="0">
                <a:solidFill>
                  <a:schemeClr val="tx1"/>
                </a:solidFill>
              </a:rPr>
              <a:t>sur la jambe arrière qui fait « </a:t>
            </a:r>
            <a:r>
              <a:rPr lang="fr-FR" dirty="0" smtClean="0">
                <a:solidFill>
                  <a:schemeClr val="tx1"/>
                </a:solidFill>
              </a:rPr>
              <a:t>ressort» </a:t>
            </a:r>
            <a:r>
              <a:rPr lang="fr-FR" dirty="0">
                <a:solidFill>
                  <a:schemeClr val="tx1"/>
                </a:solidFill>
              </a:rPr>
              <a:t>avant de lancer</a:t>
            </a:r>
          </a:p>
        </p:txBody>
      </p:sp>
      <p:sp>
        <p:nvSpPr>
          <p:cNvPr id="8" name="Rectangle avec flèche vers le bas 7"/>
          <p:cNvSpPr/>
          <p:nvPr/>
        </p:nvSpPr>
        <p:spPr>
          <a:xfrm>
            <a:off x="9135485" y="1414978"/>
            <a:ext cx="2369127" cy="1482439"/>
          </a:xfrm>
          <a:prstGeom prst="downArrowCallo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Lancer haut (mais pas trop)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146669" y="2906120"/>
            <a:ext cx="2369127" cy="252408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9578830" y="3326907"/>
            <a:ext cx="1482436" cy="111763"/>
          </a:xfrm>
          <a:custGeom>
            <a:avLst/>
            <a:gdLst>
              <a:gd name="connsiteX0" fmla="*/ 0 w 1482436"/>
              <a:gd name="connsiteY0" fmla="*/ 295170 h 295170"/>
              <a:gd name="connsiteX1" fmla="*/ 374072 w 1482436"/>
              <a:gd name="connsiteY1" fmla="*/ 59643 h 295170"/>
              <a:gd name="connsiteX2" fmla="*/ 692727 w 1482436"/>
              <a:gd name="connsiteY2" fmla="*/ 4225 h 295170"/>
              <a:gd name="connsiteX3" fmla="*/ 1052945 w 1482436"/>
              <a:gd name="connsiteY3" fmla="*/ 31934 h 295170"/>
              <a:gd name="connsiteX4" fmla="*/ 1482436 w 1482436"/>
              <a:gd name="connsiteY4" fmla="*/ 253607 h 295170"/>
              <a:gd name="connsiteX5" fmla="*/ 1482436 w 1482436"/>
              <a:gd name="connsiteY5" fmla="*/ 253607 h 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436" h="295170">
                <a:moveTo>
                  <a:pt x="0" y="295170"/>
                </a:moveTo>
                <a:cubicBezTo>
                  <a:pt x="129308" y="201652"/>
                  <a:pt x="258617" y="108134"/>
                  <a:pt x="374072" y="59643"/>
                </a:cubicBezTo>
                <a:cubicBezTo>
                  <a:pt x="489527" y="11152"/>
                  <a:pt x="579582" y="8843"/>
                  <a:pt x="692727" y="4225"/>
                </a:cubicBezTo>
                <a:cubicBezTo>
                  <a:pt x="805872" y="-393"/>
                  <a:pt x="921327" y="-9630"/>
                  <a:pt x="1052945" y="31934"/>
                </a:cubicBezTo>
                <a:cubicBezTo>
                  <a:pt x="1184563" y="73498"/>
                  <a:pt x="1482436" y="253607"/>
                  <a:pt x="1482436" y="253607"/>
                </a:cubicBezTo>
                <a:lnTo>
                  <a:pt x="1482436" y="253607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9578830" y="3700766"/>
            <a:ext cx="1482436" cy="500878"/>
          </a:xfrm>
          <a:custGeom>
            <a:avLst/>
            <a:gdLst>
              <a:gd name="connsiteX0" fmla="*/ 0 w 1482436"/>
              <a:gd name="connsiteY0" fmla="*/ 295170 h 295170"/>
              <a:gd name="connsiteX1" fmla="*/ 374072 w 1482436"/>
              <a:gd name="connsiteY1" fmla="*/ 59643 h 295170"/>
              <a:gd name="connsiteX2" fmla="*/ 692727 w 1482436"/>
              <a:gd name="connsiteY2" fmla="*/ 4225 h 295170"/>
              <a:gd name="connsiteX3" fmla="*/ 1052945 w 1482436"/>
              <a:gd name="connsiteY3" fmla="*/ 31934 h 295170"/>
              <a:gd name="connsiteX4" fmla="*/ 1482436 w 1482436"/>
              <a:gd name="connsiteY4" fmla="*/ 253607 h 295170"/>
              <a:gd name="connsiteX5" fmla="*/ 1482436 w 1482436"/>
              <a:gd name="connsiteY5" fmla="*/ 253607 h 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436" h="295170">
                <a:moveTo>
                  <a:pt x="0" y="295170"/>
                </a:moveTo>
                <a:cubicBezTo>
                  <a:pt x="129308" y="201652"/>
                  <a:pt x="258617" y="108134"/>
                  <a:pt x="374072" y="59643"/>
                </a:cubicBezTo>
                <a:cubicBezTo>
                  <a:pt x="489527" y="11152"/>
                  <a:pt x="579582" y="8843"/>
                  <a:pt x="692727" y="4225"/>
                </a:cubicBezTo>
                <a:cubicBezTo>
                  <a:pt x="805872" y="-393"/>
                  <a:pt x="921327" y="-9630"/>
                  <a:pt x="1052945" y="31934"/>
                </a:cubicBezTo>
                <a:cubicBezTo>
                  <a:pt x="1184563" y="73498"/>
                  <a:pt x="1482436" y="253607"/>
                  <a:pt x="1482436" y="253607"/>
                </a:cubicBezTo>
                <a:lnTo>
                  <a:pt x="1482436" y="253607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9739086" y="4407348"/>
            <a:ext cx="1278643" cy="831487"/>
          </a:xfrm>
          <a:custGeom>
            <a:avLst/>
            <a:gdLst>
              <a:gd name="connsiteX0" fmla="*/ 0 w 1482436"/>
              <a:gd name="connsiteY0" fmla="*/ 295170 h 295170"/>
              <a:gd name="connsiteX1" fmla="*/ 374072 w 1482436"/>
              <a:gd name="connsiteY1" fmla="*/ 59643 h 295170"/>
              <a:gd name="connsiteX2" fmla="*/ 692727 w 1482436"/>
              <a:gd name="connsiteY2" fmla="*/ 4225 h 295170"/>
              <a:gd name="connsiteX3" fmla="*/ 1052945 w 1482436"/>
              <a:gd name="connsiteY3" fmla="*/ 31934 h 295170"/>
              <a:gd name="connsiteX4" fmla="*/ 1482436 w 1482436"/>
              <a:gd name="connsiteY4" fmla="*/ 253607 h 295170"/>
              <a:gd name="connsiteX5" fmla="*/ 1482436 w 1482436"/>
              <a:gd name="connsiteY5" fmla="*/ 253607 h 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436" h="295170">
                <a:moveTo>
                  <a:pt x="0" y="295170"/>
                </a:moveTo>
                <a:cubicBezTo>
                  <a:pt x="129308" y="201652"/>
                  <a:pt x="258617" y="108134"/>
                  <a:pt x="374072" y="59643"/>
                </a:cubicBezTo>
                <a:cubicBezTo>
                  <a:pt x="489527" y="11152"/>
                  <a:pt x="579582" y="8843"/>
                  <a:pt x="692727" y="4225"/>
                </a:cubicBezTo>
                <a:cubicBezTo>
                  <a:pt x="805872" y="-393"/>
                  <a:pt x="921327" y="-9630"/>
                  <a:pt x="1052945" y="31934"/>
                </a:cubicBezTo>
                <a:cubicBezTo>
                  <a:pt x="1184563" y="73498"/>
                  <a:pt x="1482436" y="253607"/>
                  <a:pt x="1482436" y="253607"/>
                </a:cubicBezTo>
                <a:lnTo>
                  <a:pt x="1482436" y="253607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351818" y="3597914"/>
            <a:ext cx="1958831" cy="706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848535" y="5238835"/>
            <a:ext cx="3343893" cy="665019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solidFill>
                  <a:schemeClr val="tx1"/>
                </a:solidFill>
              </a:rPr>
              <a:t>Regard vers le haut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18384" r="11260" b="18788"/>
          <a:stretch/>
        </p:blipFill>
        <p:spPr>
          <a:xfrm flipH="1">
            <a:off x="1005455" y="5272784"/>
            <a:ext cx="852845" cy="5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27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1" y="1100924"/>
            <a:ext cx="1049822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4" y="939515"/>
            <a:ext cx="11254191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00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60" y="815609"/>
            <a:ext cx="10498222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29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8" y="1055953"/>
            <a:ext cx="10663003" cy="210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3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08" y="997101"/>
            <a:ext cx="11162743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3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9225" r="72483" b="39761"/>
          <a:stretch/>
        </p:blipFill>
        <p:spPr>
          <a:xfrm>
            <a:off x="1366434" y="1831569"/>
            <a:ext cx="2130442" cy="24009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8" t="8824" r="10591" b="69924"/>
          <a:stretch/>
        </p:blipFill>
        <p:spPr>
          <a:xfrm>
            <a:off x="4864105" y="1710569"/>
            <a:ext cx="6546767" cy="2521974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3258192" y="2523233"/>
            <a:ext cx="477368" cy="3417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6233302" y="2157615"/>
            <a:ext cx="634196" cy="61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717865" y="4044190"/>
            <a:ext cx="617495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903477" y="4034973"/>
            <a:ext cx="585761" cy="1229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3307471" y="4041117"/>
            <a:ext cx="588315" cy="6146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65195" y="4034973"/>
            <a:ext cx="884103" cy="5377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337792" y="4034973"/>
            <a:ext cx="820831" cy="5377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6158623" y="4034973"/>
            <a:ext cx="1301109" cy="1229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8679065" y="3995645"/>
            <a:ext cx="1301109" cy="1229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459732" y="4014079"/>
            <a:ext cx="1301109" cy="1229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9980174" y="3980896"/>
            <a:ext cx="1301109" cy="1229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221757" y="4044190"/>
            <a:ext cx="518645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703112" y="4047875"/>
            <a:ext cx="518645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10" y="4473906"/>
            <a:ext cx="3693185" cy="2161864"/>
          </a:xfrm>
          <a:prstGeom prst="rect">
            <a:avLst/>
          </a:prstGeom>
        </p:spPr>
      </p:pic>
      <p:sp>
        <p:nvSpPr>
          <p:cNvPr id="18" name="Rectangle avec flèche vers le bas 17"/>
          <p:cNvSpPr/>
          <p:nvPr/>
        </p:nvSpPr>
        <p:spPr>
          <a:xfrm>
            <a:off x="1272694" y="1138277"/>
            <a:ext cx="1729671" cy="760848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Réagir au signal</a:t>
            </a:r>
          </a:p>
        </p:txBody>
      </p:sp>
      <p:sp>
        <p:nvSpPr>
          <p:cNvPr id="19" name="Rectangle avec flèche vers le bas 18"/>
          <p:cNvSpPr/>
          <p:nvPr/>
        </p:nvSpPr>
        <p:spPr>
          <a:xfrm>
            <a:off x="3140539" y="1135845"/>
            <a:ext cx="1914149" cy="780407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Créer de la vitesse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avec flèche vers le bas 19"/>
          <p:cNvSpPr/>
          <p:nvPr/>
        </p:nvSpPr>
        <p:spPr>
          <a:xfrm>
            <a:off x="5190566" y="1135845"/>
            <a:ext cx="6220306" cy="780407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Maintenir la vitesse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avec flèche vers le bas 20"/>
          <p:cNvSpPr/>
          <p:nvPr/>
        </p:nvSpPr>
        <p:spPr>
          <a:xfrm>
            <a:off x="5337792" y="4206588"/>
            <a:ext cx="2369127" cy="719510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Transmettre le témoin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988194" y="2212855"/>
            <a:ext cx="2369127" cy="15655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Pied d’appel </a:t>
            </a:r>
            <a:r>
              <a:rPr lang="fr-FR" dirty="0" smtClean="0">
                <a:solidFill>
                  <a:schemeClr val="tx1"/>
                </a:solidFill>
              </a:rPr>
              <a:t>devant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Déséquilibre</a:t>
            </a:r>
            <a:r>
              <a:rPr lang="fr-FR" dirty="0" smtClean="0">
                <a:solidFill>
                  <a:schemeClr val="tx1"/>
                </a:solidFill>
              </a:rPr>
              <a:t> vers l’avant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Etre </a:t>
            </a:r>
            <a:r>
              <a:rPr lang="fr-FR" b="1" dirty="0" smtClean="0">
                <a:solidFill>
                  <a:schemeClr val="tx1"/>
                </a:solidFill>
              </a:rPr>
              <a:t>attentif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avec flèche vers le bas 2"/>
          <p:cNvSpPr/>
          <p:nvPr/>
        </p:nvSpPr>
        <p:spPr>
          <a:xfrm>
            <a:off x="988194" y="1045360"/>
            <a:ext cx="2369127" cy="1147370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Réagir au signal</a:t>
            </a:r>
          </a:p>
        </p:txBody>
      </p:sp>
      <p:sp>
        <p:nvSpPr>
          <p:cNvPr id="4" name="Rectangle avec flèche vers le bas 3"/>
          <p:cNvSpPr/>
          <p:nvPr/>
        </p:nvSpPr>
        <p:spPr>
          <a:xfrm>
            <a:off x="3694361" y="1025235"/>
            <a:ext cx="2369127" cy="1147371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Créer de la vitesse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694361" y="2192731"/>
            <a:ext cx="2369127" cy="22166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Lever</a:t>
            </a:r>
            <a:r>
              <a:rPr lang="fr-FR" dirty="0" smtClean="0">
                <a:solidFill>
                  <a:schemeClr val="tx1"/>
                </a:solidFill>
              </a:rPr>
              <a:t> progressivement la tête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Foulées petites et </a:t>
            </a:r>
            <a:r>
              <a:rPr lang="fr-FR" b="1" dirty="0" smtClean="0">
                <a:solidFill>
                  <a:schemeClr val="tx1"/>
                </a:solidFill>
              </a:rPr>
              <a:t>fréquentes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Se servir de  ses </a:t>
            </a:r>
            <a:r>
              <a:rPr lang="fr-FR" b="1" dirty="0" smtClean="0">
                <a:solidFill>
                  <a:schemeClr val="tx1"/>
                </a:solidFill>
              </a:rPr>
              <a:t>bras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6373359" y="1025234"/>
            <a:ext cx="2369127" cy="1147371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Maintenir la vitesse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400528" y="2192730"/>
            <a:ext cx="2341958" cy="27949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Regarder </a:t>
            </a:r>
            <a:r>
              <a:rPr lang="fr-FR" b="1" dirty="0" smtClean="0">
                <a:solidFill>
                  <a:schemeClr val="tx1"/>
                </a:solidFill>
              </a:rPr>
              <a:t>loin devant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Foulées plus </a:t>
            </a:r>
            <a:r>
              <a:rPr lang="fr-FR" b="1" dirty="0" smtClean="0">
                <a:solidFill>
                  <a:schemeClr val="tx1"/>
                </a:solidFill>
              </a:rPr>
              <a:t>amples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Se servir de ses </a:t>
            </a:r>
            <a:r>
              <a:rPr lang="fr-FR" b="1" dirty="0" smtClean="0">
                <a:solidFill>
                  <a:schemeClr val="tx1"/>
                </a:solidFill>
              </a:rPr>
              <a:t>bras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Ne pas stopper son effort avant la </a:t>
            </a:r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igne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9135485" y="1045360"/>
            <a:ext cx="2369127" cy="1147371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Transmettre le témoin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135485" y="2192730"/>
            <a:ext cx="2369127" cy="10519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Se placer pour ne </a:t>
            </a:r>
            <a:r>
              <a:rPr lang="fr-FR" b="1" dirty="0" smtClean="0">
                <a:solidFill>
                  <a:schemeClr val="tx1"/>
                </a:solidFill>
              </a:rPr>
              <a:t>pas gêner </a:t>
            </a:r>
            <a:r>
              <a:rPr lang="fr-FR" dirty="0" smtClean="0">
                <a:solidFill>
                  <a:schemeClr val="tx1"/>
                </a:solidFill>
              </a:rPr>
              <a:t>le relayé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803563" y="4987635"/>
            <a:ext cx="5821826" cy="66501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solidFill>
                  <a:schemeClr val="tx1"/>
                </a:solidFill>
              </a:rPr>
              <a:t>Regard du bas (au départ) puis devant soi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18384" r="11260" b="18788"/>
          <a:stretch/>
        </p:blipFill>
        <p:spPr>
          <a:xfrm flipH="1">
            <a:off x="931322" y="5007759"/>
            <a:ext cx="852845" cy="5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96" y="992924"/>
            <a:ext cx="11010330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1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11" y="1128862"/>
            <a:ext cx="9522777" cy="22618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10547" y="425533"/>
            <a:ext cx="253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« Le signal »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216848" y="3283527"/>
            <a:ext cx="98252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Ce qu’il y a à </a:t>
            </a:r>
            <a:r>
              <a:rPr lang="fr-FR" sz="2000" b="1" dirty="0">
                <a:solidFill>
                  <a:srgbClr val="FF0000"/>
                </a:solidFill>
              </a:rPr>
              <a:t>apprendre : </a:t>
            </a:r>
            <a:r>
              <a:rPr lang="fr-FR" sz="2000" dirty="0"/>
              <a:t>Se servir d’un déséquilibre avant pour </a:t>
            </a:r>
            <a:r>
              <a:rPr lang="fr-FR" sz="2000" dirty="0" smtClean="0"/>
              <a:t>partir plus vite. </a:t>
            </a:r>
          </a:p>
          <a:p>
            <a:r>
              <a:rPr lang="fr-FR" sz="2000" dirty="0" smtClean="0"/>
              <a:t> 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Ce qu’il y a à faire : </a:t>
            </a:r>
            <a:r>
              <a:rPr lang="fr-FR" sz="2000" dirty="0"/>
              <a:t>Franchir le 1</a:t>
            </a:r>
            <a:r>
              <a:rPr lang="fr-FR" sz="2000" baseline="30000" dirty="0"/>
              <a:t>er</a:t>
            </a:r>
            <a:r>
              <a:rPr lang="fr-FR" sz="2000" dirty="0"/>
              <a:t> la ligne d’arrivée.</a:t>
            </a:r>
          </a:p>
          <a:p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But : </a:t>
            </a:r>
            <a:r>
              <a:rPr lang="fr-FR" sz="2000" dirty="0"/>
              <a:t>Démarre quand la balle franchit la ligne située à 1 mètre devant toi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Critères de réussite : </a:t>
            </a:r>
            <a:r>
              <a:rPr lang="fr-FR" sz="2000" dirty="0"/>
              <a:t>je pars au bon moment; je regarde le sol au départ.</a:t>
            </a:r>
          </a:p>
          <a:p>
            <a:endParaRPr lang="fr-FR" sz="2000" dirty="0" smtClean="0"/>
          </a:p>
          <a:p>
            <a:r>
              <a:rPr lang="fr-FR" sz="2000" b="1" dirty="0">
                <a:solidFill>
                  <a:srgbClr val="FF0000"/>
                </a:solidFill>
              </a:rPr>
              <a:t>Comment réussir : </a:t>
            </a:r>
            <a:r>
              <a:rPr lang="fr-FR" sz="2000" dirty="0"/>
              <a:t>Position de départ (accroupi vers l’avant, pied </a:t>
            </a:r>
            <a:r>
              <a:rPr lang="fr-FR" sz="2000" dirty="0" smtClean="0"/>
              <a:t>devant); regarder </a:t>
            </a:r>
            <a:r>
              <a:rPr lang="fr-FR" sz="2000" dirty="0"/>
              <a:t>vers le bas à 1 m de la ligne de départ</a:t>
            </a:r>
            <a:r>
              <a:rPr lang="fr-FR" sz="2000" dirty="0" smtClean="0"/>
              <a:t>. Pousser sur la jambe arrière, se  servir de ses bras, </a:t>
            </a:r>
            <a:r>
              <a:rPr lang="fr-FR" sz="2000" dirty="0"/>
              <a:t>f</a:t>
            </a:r>
            <a:r>
              <a:rPr lang="fr-FR" sz="2000" dirty="0" smtClean="0"/>
              <a:t>aire des foulées petites et rapides au départ.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8783782" y="387927"/>
            <a:ext cx="254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Exemple de préparation en classe avant la séance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1182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84" y="1186310"/>
            <a:ext cx="1163827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5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67" y="1199976"/>
            <a:ext cx="11235902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560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466</Words>
  <Application>Microsoft Office PowerPoint</Application>
  <PresentationFormat>Grand écran</PresentationFormat>
  <Paragraphs>79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 DELAY GOYET</dc:creator>
  <cp:lastModifiedBy>F DELAY GOYET</cp:lastModifiedBy>
  <cp:revision>8</cp:revision>
  <dcterms:created xsi:type="dcterms:W3CDTF">2018-02-25T13:11:04Z</dcterms:created>
  <dcterms:modified xsi:type="dcterms:W3CDTF">2018-03-12T17:30:46Z</dcterms:modified>
</cp:coreProperties>
</file>